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3" r:id="rId4"/>
    <p:sldId id="264" r:id="rId5"/>
    <p:sldId id="271" r:id="rId6"/>
    <p:sldId id="257" r:id="rId7"/>
    <p:sldId id="273" r:id="rId8"/>
    <p:sldId id="274" r:id="rId9"/>
    <p:sldId id="275" r:id="rId10"/>
    <p:sldId id="260" r:id="rId11"/>
    <p:sldId id="261" r:id="rId12"/>
    <p:sldId id="269" r:id="rId13"/>
    <p:sldId id="262" r:id="rId14"/>
    <p:sldId id="266" r:id="rId15"/>
    <p:sldId id="267" r:id="rId16"/>
    <p:sldId id="268" r:id="rId17"/>
    <p:sldId id="272" r:id="rId18"/>
    <p:sldId id="270" r:id="rId19"/>
    <p:sldId id="276" r:id="rId20"/>
  </p:sldIdLst>
  <p:sldSz cx="12192000" cy="6858000"/>
  <p:notesSz cx="6858000" cy="9144000"/>
  <p:defaultTextStyle>
    <a:defPPr>
      <a:defRPr lang="en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78"/>
    <p:restoredTop sz="94681"/>
  </p:normalViewPr>
  <p:slideViewPr>
    <p:cSldViewPr snapToGrid="0" snapToObjects="1" showGuides="1">
      <p:cViewPr varScale="1">
        <p:scale>
          <a:sx n="161" d="100"/>
          <a:sy n="161" d="100"/>
        </p:scale>
        <p:origin x="248" y="117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EB84C-FE0B-CF42-A026-AC2B718D3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33F7DFF-E6B9-4C47-A433-4EF562061C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7F68D3-22F2-C343-B17F-361A14189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E4AFB-2644-0D4B-ABD5-A0E91157D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DADB3-162B-254C-900E-ABF2E3D68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2652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D539C-D39E-F14B-81BE-62361FF65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3ECDA3-4ECA-6448-8117-E93C3D135F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EF88C3-1330-4941-A24F-426D117CF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3F31E5-B1E7-9143-8DC9-A5767D514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440BD2-0D5A-A445-96A3-90AD73ED6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06190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E42A17-565C-B14F-A832-5B8ABC715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F71CF-06D1-9049-BD23-2A6D9275B7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9BB4A-739B-9940-9DE3-BA02E62C4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D0266-642D-2E48-87FF-D682A5BE4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F29982-38B7-3E44-8D48-320AF0448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947536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92A1B-BBE9-D546-A438-63F47F173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BEE1C-D12B-1B45-A828-96D3682852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CAAFDA-8AD8-CC44-B7EF-3DC06ACEB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D138DE-C6F0-8148-AB45-AE627C3F3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B264A5-E33A-9F45-8B56-B569F74BA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121124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93688-AFFC-F849-9584-15B79EC4E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E4B35-46B9-C442-8DA2-A19E3C0492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9C3EC9-AF06-384D-A53F-2360282BB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F039B4-EDFB-7E44-ABD3-AF27051DA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D3BBFA-1BA6-EB48-B88F-AD58A70D1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15122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016C01-93E0-3C4D-B0E5-99FF87140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67628A-995D-6A4B-A435-F9CD471F2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1FF81F-E00E-4742-8424-9697DACB79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91262E-8017-A040-86F3-AFDA4537A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9DF2A1-ABBE-A54B-A64B-0A7B1558B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BE004-ABF1-3542-AE77-148A1A3E22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828104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FF5C69-9D34-1040-9403-4B5FE430B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685ABB-7382-5F44-BAFB-121D9B7354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A11A1-9B98-4F42-816B-653501AD3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4AA99E-DF2D-3F42-A233-5F7EF3E1FA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942878-6E58-3143-8426-5F4DCC07F8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D88B78-178E-3247-A631-1D7A46A30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B1F8BD-75B4-494E-A04B-75B5BCD3C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295DA9-CF9D-6047-ACAB-8A0BDD96F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1863575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E7CE0-F1F6-6D41-91C5-E0DBD6E36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C4856FF-69A1-744F-861E-6320F1BE6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F008B4-F94E-284A-BB78-60BC34C77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997E09-01FE-4247-9ABE-152DF471B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310051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AB274F1-2CF2-DF46-9F78-2F8A2E2BA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4448BF-A51B-D747-BB3D-325E4D08A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3B082E-D2D1-2A43-A45D-B0C7FA52D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227862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88489-60AD-7F49-9AEA-D9D99312F6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13B1D-7823-D544-9679-9693EB8D3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86E542-E915-9749-8156-A5E4C6E8F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75EEA5-38F4-2C4D-8626-3E5EBF7A8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133B5-CEC7-4745-9403-C4E063D13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796924-7A4D-4042-8358-9215A1130B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564420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E18E9-660A-7D44-86C0-9C554FA90B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59ED794-3BEB-314E-B260-059E8E8BF5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96D51B8-55FF-884E-BEF6-5E0B156453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57ABC8-88CB-C745-A53A-BF569BE06E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3C654-5156-4E4A-BCDC-1EFE2F8A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8FA45-7E47-1F40-9758-7C334E917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363813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47D7F7-691A-1F4E-B600-77D91B6C9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2A819D-8E73-AE44-83CC-38A0CC17E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A562A-FB83-AF4B-96E8-9C4B2E98C0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DED89-FA9F-F14A-9B37-B343B9158FBA}" type="datetimeFigureOut">
              <a:rPr lang="en-CN" smtClean="0"/>
              <a:t>2021/5/22</a:t>
            </a:fld>
            <a:endParaRPr lang="en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3A2C2-BF3A-BE47-A048-EE579A48ED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99ACD-4883-2449-B456-0693416901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049D44-B23C-B94C-B798-C39C70E67B07}" type="slidenum">
              <a:rPr lang="en-CN" smtClean="0"/>
              <a:t>‹#›</a:t>
            </a:fld>
            <a:endParaRPr lang="en-CN"/>
          </a:p>
        </p:txBody>
      </p:sp>
    </p:spTree>
    <p:extLst>
      <p:ext uri="{BB962C8B-B14F-4D97-AF65-F5344CB8AC3E}">
        <p14:creationId xmlns:p14="http://schemas.microsoft.com/office/powerpoint/2010/main" val="74487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xinyuanyan2016@gmail.com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DA86A-4802-6741-9A6B-59C68F8EE1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CN" b="1" dirty="0">
                <a:solidFill>
                  <a:srgbClr val="C00000"/>
                </a:solidFill>
                <a:latin typeface="Avenir Medium" panose="02000503020000020003" pitchFamily="2" charset="0"/>
              </a:rPr>
              <a:t>Tutorials</a:t>
            </a:r>
            <a:br>
              <a:rPr lang="en-CN" dirty="0"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Rescorla-wagner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  <a:t>Rescorla-wagner diffusion decision model</a:t>
            </a:r>
            <a:br>
              <a:rPr lang="en-CN" sz="3100" dirty="0">
                <a:solidFill>
                  <a:srgbClr val="0000FF"/>
                </a:solidFill>
                <a:latin typeface="Avenir Medium" panose="02000503020000020003" pitchFamily="2" charset="0"/>
              </a:rPr>
            </a:br>
            <a:r>
              <a:rPr lang="en-CN" sz="3100" dirty="0">
                <a:solidFill>
                  <a:schemeClr val="accent5">
                    <a:lumMod val="75000"/>
                  </a:schemeClr>
                </a:solidFill>
                <a:latin typeface="Avenir Medium" panose="02000503020000020003" pitchFamily="2" charset="0"/>
              </a:rPr>
              <a:t>Bonus!-Maximum Liklihood Estimation</a:t>
            </a:r>
            <a:endParaRPr lang="en-CN" dirty="0">
              <a:solidFill>
                <a:schemeClr val="accent5">
                  <a:lumMod val="75000"/>
                </a:schemeClr>
              </a:solidFill>
              <a:latin typeface="Avenir Medium" panose="02000503020000020003" pitchFamily="2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405963-DE3B-894B-9C7E-3908D83263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07756"/>
            <a:ext cx="9144000" cy="1655762"/>
          </a:xfrm>
        </p:spPr>
        <p:txBody>
          <a:bodyPr/>
          <a:lstStyle/>
          <a:p>
            <a:r>
              <a:rPr lang="en-CN" dirty="0"/>
              <a:t>Xinyuan Yan</a:t>
            </a:r>
          </a:p>
          <a:p>
            <a:r>
              <a:rPr lang="en-CN" dirty="0"/>
              <a:t>22</a:t>
            </a:r>
            <a:r>
              <a:rPr lang="en-CN" baseline="30000" dirty="0"/>
              <a:t>th</a:t>
            </a:r>
            <a:r>
              <a:rPr lang="en-CN" dirty="0"/>
              <a:t>, May, 2021</a:t>
            </a:r>
          </a:p>
          <a:p>
            <a:r>
              <a:rPr lang="en-CN" dirty="0">
                <a:hlinkClick r:id="rId2"/>
              </a:rPr>
              <a:t>xinyuanyan2016@gmail.com</a:t>
            </a:r>
            <a:endParaRPr lang="en-CN" dirty="0"/>
          </a:p>
          <a:p>
            <a:endParaRPr lang="en-CN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7F294C4-BDB7-2B47-8655-ED725F94A02A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499FEE-3626-8847-8930-18D3216583F8}"/>
              </a:ext>
            </a:extLst>
          </p:cNvPr>
          <p:cNvSpPr/>
          <p:nvPr/>
        </p:nvSpPr>
        <p:spPr>
          <a:xfrm>
            <a:off x="4496668" y="-33405"/>
            <a:ext cx="36919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Skill Exchange Workshop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2966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5321708" y="666749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S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imple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DC889E-A821-BC44-BB07-8649E9F3A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1200150"/>
            <a:ext cx="7734300" cy="44577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186DB0D-FF1F-5546-90F9-84AA78084A3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20A4E0D-1B6A-3A4A-832D-1AC20AA1E93B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BEA7BE6-2319-9F40-8C15-C1C7B0B72994}"/>
              </a:ext>
            </a:extLst>
          </p:cNvPr>
          <p:cNvSpPr/>
          <p:nvPr/>
        </p:nvSpPr>
        <p:spPr>
          <a:xfrm>
            <a:off x="5180702" y="639633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Shinn et al., 2020, </a:t>
            </a:r>
            <a:r>
              <a:rPr lang="en-US" sz="1600" dirty="0" err="1">
                <a:latin typeface="Avenir Light" panose="020B0402020203020204" pitchFamily="34" charset="77"/>
              </a:rPr>
              <a:t>eLife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6901905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5321708" y="666749"/>
            <a:ext cx="1500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Full 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4E30CD-E013-0E49-999B-6BD8D0922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5650" y="1301750"/>
            <a:ext cx="8140700" cy="4254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BE7F660-D761-3645-B8AC-F8030E69A643}"/>
              </a:ext>
            </a:extLst>
          </p:cNvPr>
          <p:cNvSpPr/>
          <p:nvPr/>
        </p:nvSpPr>
        <p:spPr>
          <a:xfrm>
            <a:off x="5180702" y="639633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Shinn et al., 2020, </a:t>
            </a:r>
            <a:r>
              <a:rPr lang="en-US" sz="1600" dirty="0" err="1">
                <a:latin typeface="Avenir Light" panose="020B0402020203020204" pitchFamily="34" charset="77"/>
              </a:rPr>
              <a:t>eLife</a:t>
            </a:r>
            <a:endParaRPr lang="en-CN" sz="1600" dirty="0">
              <a:latin typeface="Avenir Light" panose="020B0402020203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CC6A9A-7E79-B14A-871F-099DE22E250F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10D350-CDA4-8542-9F73-BAE8ACF4924F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8349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5506C7-3064-7147-BCD9-921C9E8F51D2}"/>
              </a:ext>
            </a:extLst>
          </p:cNvPr>
          <p:cNvSpPr/>
          <p:nvPr/>
        </p:nvSpPr>
        <p:spPr>
          <a:xfrm>
            <a:off x="3500052" y="688181"/>
            <a:ext cx="5735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Full 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DDM with time-varying boundaries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0B4BD6-E51C-4344-94BC-EB202DEB2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1610882"/>
            <a:ext cx="9129713" cy="28486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5BDC67-5DE7-4A43-A1E2-476BA19471E4}"/>
              </a:ext>
            </a:extLst>
          </p:cNvPr>
          <p:cNvSpPr/>
          <p:nvPr/>
        </p:nvSpPr>
        <p:spPr>
          <a:xfrm>
            <a:off x="5125788" y="6460206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Hawkins et al., 2015, JN</a:t>
            </a:r>
            <a:endParaRPr lang="en-CN" sz="1600" dirty="0">
              <a:latin typeface="Avenir Light" panose="020B0402020203020204" pitchFamily="34" charset="77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A9AB13-05B5-5B4D-A153-335E30794F25}"/>
              </a:ext>
            </a:extLst>
          </p:cNvPr>
          <p:cNvSpPr/>
          <p:nvPr/>
        </p:nvSpPr>
        <p:spPr>
          <a:xfrm>
            <a:off x="4908445" y="5967446"/>
            <a:ext cx="3263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>
                <a:latin typeface="Minion"/>
              </a:rPr>
              <a:t>a’</a:t>
            </a:r>
            <a:r>
              <a:rPr lang="en-CN" dirty="0">
                <a:latin typeface="Minion"/>
              </a:rPr>
              <a:t>, </a:t>
            </a:r>
            <a:r>
              <a:rPr lang="en-US" dirty="0">
                <a:latin typeface="Minion"/>
              </a:rPr>
              <a:t>asymptotic boundary setting 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619EED-1873-C94C-9581-584E47E292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052" y="4650218"/>
            <a:ext cx="5778500" cy="11938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A0CCA1F-4DE6-4349-94C6-66248C21468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D0AB85F-CFF5-0B45-BEEC-B2166B79150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0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193739-7980-9845-BF57-F1C14915D59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77EAA0-932C-FA4B-9AE2-42E4C0BF6238}"/>
              </a:ext>
            </a:extLst>
          </p:cNvPr>
          <p:cNvSpPr/>
          <p:nvPr/>
        </p:nvSpPr>
        <p:spPr>
          <a:xfrm>
            <a:off x="3857239" y="666749"/>
            <a:ext cx="4793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What can be explained by DDM?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82273C-7203-D949-BCF6-D24A1DCD7FB3}"/>
              </a:ext>
            </a:extLst>
          </p:cNvPr>
          <p:cNvSpPr/>
          <p:nvPr/>
        </p:nvSpPr>
        <p:spPr>
          <a:xfrm>
            <a:off x="7142292" y="1234363"/>
            <a:ext cx="4793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Speed-accuracy trade-off</a:t>
            </a:r>
            <a:endParaRPr lang="en-CN" sz="24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BCD84D9-193E-F044-9654-2A07E7699D12}"/>
              </a:ext>
            </a:extLst>
          </p:cNvPr>
          <p:cNvSpPr/>
          <p:nvPr/>
        </p:nvSpPr>
        <p:spPr>
          <a:xfrm>
            <a:off x="7142292" y="2120745"/>
            <a:ext cx="3649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Increasing speed stress shortens mean RT but increases the proportion of errors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5355F4-1B5A-A648-B258-498E108F6DD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6F9B5B-72DA-BB48-BB18-DC3E3D083C6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AF2C8F-E246-C348-A777-28E2CF609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489" y="1400308"/>
            <a:ext cx="6168174" cy="504355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6C3CF3B-341F-5944-98F7-B9BF14EE40EC}"/>
              </a:ext>
            </a:extLst>
          </p:cNvPr>
          <p:cNvSpPr/>
          <p:nvPr/>
        </p:nvSpPr>
        <p:spPr>
          <a:xfrm>
            <a:off x="2773458" y="6531094"/>
            <a:ext cx="7384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Q.1 and Q.9 refer to the .1 and .9 quantiles of the resulting sets of RTs.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5699F48-8129-D14B-B33C-C80E4C354CF7}"/>
              </a:ext>
            </a:extLst>
          </p:cNvPr>
          <p:cNvSpPr/>
          <p:nvPr/>
        </p:nvSpPr>
        <p:spPr>
          <a:xfrm>
            <a:off x="6818722" y="5454360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" panose="02000503020000020003" pitchFamily="2" charset="0"/>
              </a:rPr>
              <a:t>Ratcliff and </a:t>
            </a:r>
            <a:r>
              <a:rPr lang="en-US" sz="1600" dirty="0" err="1">
                <a:latin typeface="Avenir" panose="02000503020000020003" pitchFamily="2" charset="0"/>
              </a:rPr>
              <a:t>McKoon</a:t>
            </a:r>
            <a:r>
              <a:rPr lang="en-US" sz="1600" dirty="0">
                <a:latin typeface="Avenir" panose="02000503020000020003" pitchFamily="2" charset="0"/>
              </a:rPr>
              <a:t>, 2008, Neural computation</a:t>
            </a:r>
            <a:endParaRPr lang="en-CN" sz="1600" dirty="0"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9397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B193739-7980-9845-BF57-F1C14915D59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77EAA0-932C-FA4B-9AE2-42E4C0BF6238}"/>
              </a:ext>
            </a:extLst>
          </p:cNvPr>
          <p:cNvSpPr/>
          <p:nvPr/>
        </p:nvSpPr>
        <p:spPr>
          <a:xfrm>
            <a:off x="3857239" y="666749"/>
            <a:ext cx="47933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What can be explained by DDM?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494B4A-B711-FF46-896C-8CCC24CC3B52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3166D8-402A-1A4A-A7DF-479B84F056D8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AA0BEF6-39F5-E142-A3D7-B6CD8B7CD935}"/>
              </a:ext>
            </a:extLst>
          </p:cNvPr>
          <p:cNvSpPr/>
          <p:nvPr/>
        </p:nvSpPr>
        <p:spPr>
          <a:xfrm>
            <a:off x="7142292" y="1234363"/>
            <a:ext cx="47932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Mean RT (easy) &lt; Mean RT (hard)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8ABF1E-6AF5-C64F-ADAF-3B6FFF930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2292" y="2109045"/>
            <a:ext cx="4124706" cy="2843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9596D3-E2D8-7845-BAC6-78827B6E58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972"/>
          <a:stretch/>
        </p:blipFill>
        <p:spPr>
          <a:xfrm>
            <a:off x="70936" y="1058668"/>
            <a:ext cx="6182953" cy="37582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196A13B-F3DC-A54F-ABED-98649E8A6103}"/>
              </a:ext>
            </a:extLst>
          </p:cNvPr>
          <p:cNvSpPr/>
          <p:nvPr/>
        </p:nvSpPr>
        <p:spPr>
          <a:xfrm>
            <a:off x="2773458" y="6531094"/>
            <a:ext cx="7384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Q.1 and Q.9 refer to the .1 and .9 quantiles of the resulting sets of RTs.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529EB8-71E0-234A-88D7-D5CB69A54C24}"/>
              </a:ext>
            </a:extLst>
          </p:cNvPr>
          <p:cNvSpPr/>
          <p:nvPr/>
        </p:nvSpPr>
        <p:spPr>
          <a:xfrm>
            <a:off x="6818722" y="5454360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" panose="02000503020000020003" pitchFamily="2" charset="0"/>
              </a:rPr>
              <a:t>Ratcliff and </a:t>
            </a:r>
            <a:r>
              <a:rPr lang="en-US" sz="1600" dirty="0" err="1">
                <a:latin typeface="Avenir" panose="02000503020000020003" pitchFamily="2" charset="0"/>
              </a:rPr>
              <a:t>McKoon</a:t>
            </a:r>
            <a:r>
              <a:rPr lang="en-US" sz="1600" dirty="0">
                <a:latin typeface="Avenir" panose="02000503020000020003" pitchFamily="2" charset="0"/>
              </a:rPr>
              <a:t>, 2008, Neural computation</a:t>
            </a:r>
            <a:endParaRPr lang="en-CN" sz="1600" dirty="0"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0049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3E83B0F-4E04-7846-8854-A9E2FD915B1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F31754-6D3F-A642-BF63-16B6485283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273" y="1262060"/>
            <a:ext cx="11436927" cy="4696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DB526DD-D313-AB45-819D-BA6AAE3EBB98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0FA786-3532-3249-86B9-A9F16DB9B5E4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06523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FB8C7B-A598-7544-AED6-8FF6D0B6F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56" y="1240404"/>
            <a:ext cx="1493134" cy="11453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6589A13-C1F2-8549-97AA-50DF727B95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6469" y="1391907"/>
            <a:ext cx="1143435" cy="9938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35883B-3AE4-8C46-86AF-48572A17EC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855932" y="2973787"/>
            <a:ext cx="331453" cy="39347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CFB47A3-6B9A-EB41-A465-72DD156CD9B7}"/>
              </a:ext>
            </a:extLst>
          </p:cNvPr>
          <p:cNvSpPr/>
          <p:nvPr/>
        </p:nvSpPr>
        <p:spPr>
          <a:xfrm>
            <a:off x="42919" y="1159635"/>
            <a:ext cx="4099711" cy="23058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938EF8-FD77-4143-A007-F3F036650D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1208" y="1701514"/>
            <a:ext cx="7576328" cy="127227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3A506E6-BCC9-CC43-8EC4-F1E6DFDD4277}"/>
              </a:ext>
            </a:extLst>
          </p:cNvPr>
          <p:cNvSpPr/>
          <p:nvPr/>
        </p:nvSpPr>
        <p:spPr>
          <a:xfrm>
            <a:off x="5053909" y="1628421"/>
            <a:ext cx="3954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Value difference modulated drift rate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495D7D-D903-424F-97C6-75A4437094F7}"/>
              </a:ext>
            </a:extLst>
          </p:cNvPr>
          <p:cNvSpPr/>
          <p:nvPr/>
        </p:nvSpPr>
        <p:spPr>
          <a:xfrm>
            <a:off x="5057787" y="3617238"/>
            <a:ext cx="4127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venir Light" panose="020B0402020203020204" pitchFamily="34" charset="77"/>
              </a:rPr>
              <a:t>Value difference modulated boundary</a:t>
            </a:r>
            <a:endParaRPr lang="en-CN" dirty="0">
              <a:latin typeface="Avenir Light" panose="020B0402020203020204" pitchFamily="34" charset="77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DEB37DB-5E08-9C4F-8667-26EC61F9FCB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87698" y="4213636"/>
            <a:ext cx="2978923" cy="1128766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E6BCCA5-8ED2-A34A-8977-3795F0185BE0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7029C3-13BF-504A-A963-5DF8D5F850A1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3B22467-34AC-FE43-9521-B6B80C3DD5BD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4953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353D14D-2A43-4249-B7B9-49C190C8F671}"/>
              </a:ext>
            </a:extLst>
          </p:cNvPr>
          <p:cNvSpPr/>
          <p:nvPr/>
        </p:nvSpPr>
        <p:spPr>
          <a:xfrm>
            <a:off x="4800214" y="631030"/>
            <a:ext cx="27036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Value-based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AF138E-F59B-9B4C-A7D1-131CA3B8D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9662" y="1092695"/>
            <a:ext cx="4254026" cy="55816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BE4AF6-017F-394C-8D96-6C7826A110C9}"/>
              </a:ext>
            </a:extLst>
          </p:cNvPr>
          <p:cNvSpPr/>
          <p:nvPr/>
        </p:nvSpPr>
        <p:spPr>
          <a:xfrm>
            <a:off x="3583524" y="6505043"/>
            <a:ext cx="54243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Milosavljevic et al., 2010, Judgment and Decision Making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7AAA46-9B85-F340-BB70-9CE66AA2C15F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A4EBE6-FF19-B34C-AC80-A7E62E1A374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2275A05-F9B9-4046-BDCC-D08A6AFD671D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122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BFA7E0-2CB4-524D-8006-9F9C9CB98C38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E05854-EAED-2F42-AF2F-74CEA04D57E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C920CC4-A56B-414D-8C7F-0B839A655BC2}"/>
              </a:ext>
            </a:extLst>
          </p:cNvPr>
          <p:cNvSpPr/>
          <p:nvPr/>
        </p:nvSpPr>
        <p:spPr>
          <a:xfrm>
            <a:off x="123788" y="-33406"/>
            <a:ext cx="11944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The most simple, widely used reinforement learning model---Rescorla-Wagner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7" name="图片 1">
            <a:extLst>
              <a:ext uri="{FF2B5EF4-FFF2-40B4-BE49-F238E27FC236}">
                <a16:creationId xmlns:a16="http://schemas.microsoft.com/office/drawing/2014/main" id="{BC5C62C1-9EE8-D64B-86B1-8E6D62E24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705" y="1705509"/>
            <a:ext cx="9279155" cy="3226086"/>
          </a:xfrm>
          <a:prstGeom prst="rect">
            <a:avLst/>
          </a:prstGeom>
        </p:spPr>
      </p:pic>
      <p:sp>
        <p:nvSpPr>
          <p:cNvPr id="8" name="矩形 2">
            <a:extLst>
              <a:ext uri="{FF2B5EF4-FFF2-40B4-BE49-F238E27FC236}">
                <a16:creationId xmlns:a16="http://schemas.microsoft.com/office/drawing/2014/main" id="{61901596-8A83-0D40-8092-A419C82694B2}"/>
              </a:ext>
            </a:extLst>
          </p:cNvPr>
          <p:cNvSpPr/>
          <p:nvPr/>
        </p:nvSpPr>
        <p:spPr>
          <a:xfrm>
            <a:off x="4020230" y="6362929"/>
            <a:ext cx="45509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latin typeface="Avenir Light" panose="020B0402020203020204" pitchFamily="34" charset="77"/>
              </a:rPr>
              <a:t>Sutton and </a:t>
            </a:r>
            <a:r>
              <a:rPr kumimoji="1" lang="en-US" altLang="zh-CN" sz="1600" dirty="0" err="1">
                <a:latin typeface="Avenir Light" panose="020B0402020203020204" pitchFamily="34" charset="77"/>
              </a:rPr>
              <a:t>Barto</a:t>
            </a:r>
            <a:r>
              <a:rPr kumimoji="1" lang="en-US" altLang="zh-CN" sz="1600" dirty="0">
                <a:latin typeface="Avenir Light" panose="020B0402020203020204" pitchFamily="34" charset="77"/>
              </a:rPr>
              <a:t>, 2018, Reinforcement Learning</a:t>
            </a:r>
            <a:endParaRPr lang="zh-CN" altLang="en-US" sz="1600" dirty="0">
              <a:latin typeface="Avenir Light" panose="020B0402020203020204" pitchFamily="34" charset="77"/>
            </a:endParaRPr>
          </a:p>
        </p:txBody>
      </p:sp>
      <p:sp>
        <p:nvSpPr>
          <p:cNvPr id="9" name="矩形 3">
            <a:extLst>
              <a:ext uri="{FF2B5EF4-FFF2-40B4-BE49-F238E27FC236}">
                <a16:creationId xmlns:a16="http://schemas.microsoft.com/office/drawing/2014/main" id="{C743948F-8EA8-084A-8358-E068095CC619}"/>
              </a:ext>
            </a:extLst>
          </p:cNvPr>
          <p:cNvSpPr/>
          <p:nvPr/>
        </p:nvSpPr>
        <p:spPr>
          <a:xfrm>
            <a:off x="4188834" y="574344"/>
            <a:ext cx="3914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Helvetica" pitchFamily="2" charset="0"/>
              </a:rPr>
              <a:t>RL? RL is life!</a:t>
            </a:r>
          </a:p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Helvetica" pitchFamily="2" charset="0"/>
              </a:rPr>
              <a:t>Markov Decision Process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5260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23BC4F-9A3A-364C-B7D6-ECF71A26FAC3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B150B9C-D6D7-1C47-8DD2-BA13D3F56834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17B3B0-49A5-6E40-8361-BDC04ED6E5CB}"/>
              </a:ext>
            </a:extLst>
          </p:cNvPr>
          <p:cNvSpPr/>
          <p:nvPr/>
        </p:nvSpPr>
        <p:spPr>
          <a:xfrm>
            <a:off x="123788" y="-33406"/>
            <a:ext cx="119444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The most simple, widely used reinforement learning model---Rescorla-Wagner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sp>
        <p:nvSpPr>
          <p:cNvPr id="8" name="矩形 3">
            <a:extLst>
              <a:ext uri="{FF2B5EF4-FFF2-40B4-BE49-F238E27FC236}">
                <a16:creationId xmlns:a16="http://schemas.microsoft.com/office/drawing/2014/main" id="{3D49E6DD-5CDB-DD44-AA36-045307C0916B}"/>
              </a:ext>
            </a:extLst>
          </p:cNvPr>
          <p:cNvSpPr/>
          <p:nvPr/>
        </p:nvSpPr>
        <p:spPr>
          <a:xfrm>
            <a:off x="4188834" y="574344"/>
            <a:ext cx="39148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Helvetica" pitchFamily="2" charset="0"/>
              </a:rPr>
              <a:t>RL? RL is life!</a:t>
            </a:r>
          </a:p>
          <a:p>
            <a:pPr algn="ctr"/>
            <a:r>
              <a:rPr kumimoji="1" lang="en-US" altLang="zh-CN" sz="2400" b="1" dirty="0">
                <a:solidFill>
                  <a:srgbClr val="C00000"/>
                </a:solidFill>
                <a:latin typeface="Helvetica" pitchFamily="2" charset="0"/>
              </a:rPr>
              <a:t>Markov Decision Process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9" name="图片 1">
            <a:extLst>
              <a:ext uri="{FF2B5EF4-FFF2-40B4-BE49-F238E27FC236}">
                <a16:creationId xmlns:a16="http://schemas.microsoft.com/office/drawing/2014/main" id="{53C6FCBC-7167-594C-810D-040AB455BB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5927" y="1405341"/>
            <a:ext cx="6915294" cy="5334976"/>
          </a:xfrm>
          <a:prstGeom prst="rect">
            <a:avLst/>
          </a:prstGeom>
        </p:spPr>
      </p:pic>
      <p:sp>
        <p:nvSpPr>
          <p:cNvPr id="10" name="矩形 3">
            <a:extLst>
              <a:ext uri="{FF2B5EF4-FFF2-40B4-BE49-F238E27FC236}">
                <a16:creationId xmlns:a16="http://schemas.microsoft.com/office/drawing/2014/main" id="{7EBEC917-650D-A043-B84D-5C5505B0B065}"/>
              </a:ext>
            </a:extLst>
          </p:cNvPr>
          <p:cNvSpPr/>
          <p:nvPr/>
        </p:nvSpPr>
        <p:spPr>
          <a:xfrm>
            <a:off x="5067696" y="6479358"/>
            <a:ext cx="215712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600" dirty="0">
                <a:latin typeface="Avenir Light" panose="020B0402020203020204" pitchFamily="34" charset="77"/>
              </a:rPr>
              <a:t>Figure from </a:t>
            </a:r>
            <a:r>
              <a:rPr kumimoji="1" lang="en-US" altLang="zh-CN" sz="1600" dirty="0" err="1">
                <a:latin typeface="Avenir Light" panose="020B0402020203020204" pitchFamily="34" charset="77"/>
              </a:rPr>
              <a:t>wikipedia</a:t>
            </a:r>
            <a:endParaRPr lang="zh-CN" altLang="en-US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06743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ECB034-AB22-F047-874A-E28CAEECD97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CB1D7C-1F67-B647-AF63-ED723910B0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343563"/>
            <a:ext cx="9029700" cy="460003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925A4AE-C581-474B-8207-332DA160A9DD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41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F2B724-D597-FA4B-85F2-341CE4BD2166}"/>
              </a:ext>
            </a:extLst>
          </p:cNvPr>
          <p:cNvSpPr/>
          <p:nvPr/>
        </p:nvSpPr>
        <p:spPr>
          <a:xfrm>
            <a:off x="668192" y="1304925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Gaussian distribution?</a:t>
            </a:r>
            <a:endParaRPr lang="en-CN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EA6DB2-BFEF-0C41-A40D-1AB36F9EA169}"/>
              </a:ext>
            </a:extLst>
          </p:cNvPr>
          <p:cNvSpPr/>
          <p:nvPr/>
        </p:nvSpPr>
        <p:spPr>
          <a:xfrm>
            <a:off x="7742885" y="1304924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Weibull distribution?</a:t>
            </a:r>
            <a:endParaRPr lang="en-CN" sz="2400" b="1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D6A9FE-7362-0545-A88C-A0FFBE086E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1864520"/>
            <a:ext cx="4918073" cy="368855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70B4E69-F05F-CD44-B12A-8797E1E94A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5" y="1864518"/>
            <a:ext cx="4050505" cy="405050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5B6B77-5484-804D-9B36-B7942E834499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BC535F-7503-CB45-BB6C-D5D6CD124651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710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D8D684-A544-E249-AFBD-3AA69568CDED}"/>
              </a:ext>
            </a:extLst>
          </p:cNvPr>
          <p:cNvSpPr/>
          <p:nvPr/>
        </p:nvSpPr>
        <p:spPr>
          <a:xfrm>
            <a:off x="7854805" y="1347787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Wiener distribution</a:t>
            </a:r>
            <a:endParaRPr lang="en-CN" sz="2400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C10A5-5E17-1F48-A631-F0324575BBF0}"/>
              </a:ext>
            </a:extLst>
          </p:cNvPr>
          <p:cNvSpPr/>
          <p:nvPr/>
        </p:nvSpPr>
        <p:spPr>
          <a:xfrm>
            <a:off x="1327798" y="1347786"/>
            <a:ext cx="4565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Ex-gaussian distribution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C560AF-DC81-C14F-9441-FB6380D27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96" y="2197100"/>
            <a:ext cx="3637941" cy="2724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3C9BAD-C84D-C44D-93A6-B4342549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88" y="5048549"/>
            <a:ext cx="3622536" cy="14509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AD6E8-DD85-C94C-AB65-02F8EBF33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165" y="2110978"/>
            <a:ext cx="3321010" cy="281106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E935952-263B-3847-B01B-23DDF0C275D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E687ACE-7DA1-9744-A5A3-F58924925767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583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A70D646-1F90-A244-A016-BF7959F487B7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5D98-458A-4840-B7EE-C7A28E010236}"/>
              </a:ext>
            </a:extLst>
          </p:cNvPr>
          <p:cNvSpPr/>
          <p:nvPr/>
        </p:nvSpPr>
        <p:spPr>
          <a:xfrm>
            <a:off x="885825" y="745330"/>
            <a:ext cx="108376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Response time is a distribution!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ut what would be the </a:t>
            </a:r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b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est-fitted PDF?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8D8D684-A544-E249-AFBD-3AA69568CDED}"/>
              </a:ext>
            </a:extLst>
          </p:cNvPr>
          <p:cNvSpPr/>
          <p:nvPr/>
        </p:nvSpPr>
        <p:spPr>
          <a:xfrm>
            <a:off x="7854805" y="1347787"/>
            <a:ext cx="34590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Wiener distribution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8C10A5-5E17-1F48-A631-F0324575BBF0}"/>
              </a:ext>
            </a:extLst>
          </p:cNvPr>
          <p:cNvSpPr/>
          <p:nvPr/>
        </p:nvSpPr>
        <p:spPr>
          <a:xfrm>
            <a:off x="1327798" y="1347786"/>
            <a:ext cx="4565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latin typeface="Avenir Medium" panose="02000503020000020003" pitchFamily="2" charset="0"/>
              </a:rPr>
              <a:t>Ex-gaussian distribution</a:t>
            </a:r>
            <a:endParaRPr lang="en-CN" sz="24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C560AF-DC81-C14F-9441-FB6380D27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896" y="2197100"/>
            <a:ext cx="3637941" cy="27249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3C9BAD-C84D-C44D-93A6-B4342549AB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2688" y="5048549"/>
            <a:ext cx="3622536" cy="1450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6AD6E8-DD85-C94C-AB65-02F8EBF33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3165" y="2110978"/>
            <a:ext cx="3321010" cy="28110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1DEF3D8-558D-1F46-9CD4-217416E15377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E4E007D-DEF3-6D42-96FF-3F446E2ECE5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709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C4274E2-56D6-DA48-9FA8-1B453736D8A6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9462BA-626E-3441-8E1F-DAB31C02AD3D}"/>
              </a:ext>
            </a:extLst>
          </p:cNvPr>
          <p:cNvSpPr/>
          <p:nvPr/>
        </p:nvSpPr>
        <p:spPr>
          <a:xfrm>
            <a:off x="2613209" y="588168"/>
            <a:ext cx="72492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Wiener processes (Brownian motion), random walk</a:t>
            </a:r>
            <a:endParaRPr lang="en-CN" sz="2400" b="1" dirty="0">
              <a:solidFill>
                <a:srgbClr val="C00000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53FECB-729D-D94F-8166-EAC48B641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4308" y="2511259"/>
            <a:ext cx="6096000" cy="13589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421C7269-D3EC-4048-B0E9-648F3F87B686}"/>
              </a:ext>
            </a:extLst>
          </p:cNvPr>
          <p:cNvSpPr/>
          <p:nvPr/>
        </p:nvSpPr>
        <p:spPr>
          <a:xfrm>
            <a:off x="6747163" y="2949268"/>
            <a:ext cx="706582" cy="7781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C2A4CB19-19E2-314D-AAA3-9895EAC626F9}"/>
              </a:ext>
            </a:extLst>
          </p:cNvPr>
          <p:cNvSpPr/>
          <p:nvPr/>
        </p:nvSpPr>
        <p:spPr>
          <a:xfrm>
            <a:off x="7813962" y="2845359"/>
            <a:ext cx="872837" cy="9612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50EF7B1-792A-2049-B754-71571FBEE5CA}"/>
              </a:ext>
            </a:extLst>
          </p:cNvPr>
          <p:cNvCxnSpPr/>
          <p:nvPr/>
        </p:nvCxnSpPr>
        <p:spPr>
          <a:xfrm flipH="1">
            <a:off x="6802582" y="3806643"/>
            <a:ext cx="311727" cy="4328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D510ECC9-3EFB-8D41-A698-D867AFEB0528}"/>
              </a:ext>
            </a:extLst>
          </p:cNvPr>
          <p:cNvSpPr txBox="1"/>
          <p:nvPr/>
        </p:nvSpPr>
        <p:spPr>
          <a:xfrm>
            <a:off x="6128285" y="4228153"/>
            <a:ext cx="1034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CN" dirty="0"/>
              <a:t>rift rate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535AFB-3426-0E42-AE38-610917F65230}"/>
              </a:ext>
            </a:extLst>
          </p:cNvPr>
          <p:cNvSpPr txBox="1"/>
          <p:nvPr/>
        </p:nvSpPr>
        <p:spPr>
          <a:xfrm>
            <a:off x="8490485" y="4228153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noise</a:t>
            </a:r>
            <a:endParaRPr lang="en-CN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7B5F9DC-1574-7644-AC67-C85C2C167525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8466241" y="3813332"/>
            <a:ext cx="367447" cy="41482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3872706D-4019-7241-9B40-05932422A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6609" y="5050305"/>
            <a:ext cx="2819400" cy="6477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EF515704-26A4-4346-B945-852F4ECF68EB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7FFCE30-742B-4A4B-AB5C-25905BCBA52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654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EC76D6-BF22-AD42-AE5B-65DCCAC4B8FD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BBCDCC-4946-8741-9BC4-6C842ED7C056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3F561B-D4C6-E846-A19D-5ED56CA83E66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FF15D96-845A-CB4C-9F02-41613726A550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9F6FB3-9AD7-9C4E-A3DD-F7862EEB41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863600"/>
            <a:ext cx="11988800" cy="51308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5F0E033-0F05-0546-9A8C-F43CE79CAA02}"/>
              </a:ext>
            </a:extLst>
          </p:cNvPr>
          <p:cNvSpPr/>
          <p:nvPr/>
        </p:nvSpPr>
        <p:spPr>
          <a:xfrm>
            <a:off x="4345815" y="646314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Ratcliff and </a:t>
            </a:r>
            <a:r>
              <a:rPr lang="en-US" sz="1600" dirty="0" err="1">
                <a:latin typeface="Avenir Light" panose="020B0402020203020204" pitchFamily="34" charset="77"/>
              </a:rPr>
              <a:t>McKoon</a:t>
            </a:r>
            <a:r>
              <a:rPr lang="en-US" sz="1600" dirty="0">
                <a:latin typeface="Avenir Light" panose="020B0402020203020204" pitchFamily="34" charset="77"/>
              </a:rPr>
              <a:t>, 2008, Neural computation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253928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DF25785-EA02-7549-BCE0-0370EE40F73B}"/>
              </a:ext>
            </a:extLst>
          </p:cNvPr>
          <p:cNvSpPr/>
          <p:nvPr/>
        </p:nvSpPr>
        <p:spPr>
          <a:xfrm>
            <a:off x="4487698" y="0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rgbClr val="0000FF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EC4410F-18DC-0443-BADE-8FFFC1AD672F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2BDF66B-BBC9-234F-A9D0-E8A000818A0E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65D96D-BA65-7642-8A40-392C3C1E56E2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79367BF-2C5A-9C44-86D6-94AD0CF746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4508"/>
            <a:ext cx="12192000" cy="322898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456A2FC-81D4-CB4B-B24E-E356528AEE48}"/>
              </a:ext>
            </a:extLst>
          </p:cNvPr>
          <p:cNvSpPr/>
          <p:nvPr/>
        </p:nvSpPr>
        <p:spPr>
          <a:xfrm>
            <a:off x="4345815" y="6463145"/>
            <a:ext cx="45657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venir Light" panose="020B0402020203020204" pitchFamily="34" charset="77"/>
              </a:rPr>
              <a:t>Ratcliff and </a:t>
            </a:r>
            <a:r>
              <a:rPr lang="en-US" sz="1600" dirty="0" err="1">
                <a:latin typeface="Avenir Light" panose="020B0402020203020204" pitchFamily="34" charset="77"/>
              </a:rPr>
              <a:t>McKoon</a:t>
            </a:r>
            <a:r>
              <a:rPr lang="en-US" sz="1600" dirty="0">
                <a:latin typeface="Avenir Light" panose="020B0402020203020204" pitchFamily="34" charset="77"/>
              </a:rPr>
              <a:t>, 2008, Neural computation</a:t>
            </a:r>
            <a:endParaRPr lang="en-CN" sz="1600" dirty="0">
              <a:latin typeface="Avenir Light" panose="020B0402020203020204" pitchFamily="34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4811279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05439A6-F61C-AB4F-B201-0CC502CB635D}"/>
              </a:ext>
            </a:extLst>
          </p:cNvPr>
          <p:cNvSpPr/>
          <p:nvPr/>
        </p:nvSpPr>
        <p:spPr>
          <a:xfrm>
            <a:off x="4004273" y="495070"/>
            <a:ext cx="41834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K</a:t>
            </a:r>
            <a:r>
              <a:rPr lang="en-CN" sz="2400" b="1" dirty="0">
                <a:solidFill>
                  <a:srgbClr val="C00000"/>
                </a:solidFill>
                <a:latin typeface="Avenir Medium" panose="02000503020000020003" pitchFamily="2" charset="0"/>
              </a:rPr>
              <a:t>ey free parameters in DDM</a:t>
            </a:r>
            <a:endParaRPr lang="en-CN" sz="2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0A55ED-1341-0843-B6FD-28B81F3F8E0F}"/>
              </a:ext>
            </a:extLst>
          </p:cNvPr>
          <p:cNvSpPr/>
          <p:nvPr/>
        </p:nvSpPr>
        <p:spPr>
          <a:xfrm>
            <a:off x="0" y="0"/>
            <a:ext cx="12192000" cy="394855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N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6C97DD-7992-F04B-BEE9-7D2CFCE1BD0A}"/>
              </a:ext>
            </a:extLst>
          </p:cNvPr>
          <p:cNvSpPr/>
          <p:nvPr/>
        </p:nvSpPr>
        <p:spPr>
          <a:xfrm>
            <a:off x="4496668" y="-33405"/>
            <a:ext cx="3615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N" sz="2400" b="1" dirty="0">
                <a:solidFill>
                  <a:schemeClr val="bg1"/>
                </a:solidFill>
                <a:latin typeface="Avenir Medium" panose="02000503020000020003" pitchFamily="2" charset="0"/>
              </a:rPr>
              <a:t>Diffusion decision model</a:t>
            </a:r>
            <a:endParaRPr lang="en-CN" sz="2400" b="1" dirty="0">
              <a:solidFill>
                <a:schemeClr val="bg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9469EC-A5B4-0C44-BC1A-4820D97F4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3500" y="1987550"/>
            <a:ext cx="69850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51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2066</TotalTime>
  <Words>470</Words>
  <Application>Microsoft Macintosh PowerPoint</Application>
  <PresentationFormat>Widescreen</PresentationFormat>
  <Paragraphs>85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Minion</vt:lpstr>
      <vt:lpstr>Arial</vt:lpstr>
      <vt:lpstr>Avenir</vt:lpstr>
      <vt:lpstr>Avenir Light</vt:lpstr>
      <vt:lpstr>Avenir Medium</vt:lpstr>
      <vt:lpstr>Calibri</vt:lpstr>
      <vt:lpstr>Calibri Light</vt:lpstr>
      <vt:lpstr>Helvetica</vt:lpstr>
      <vt:lpstr>Office Theme</vt:lpstr>
      <vt:lpstr>Tutorials Diffusion decision model Rescorla-wagner model Rescorla-wagner diffusion decision model Bonus!-Maximum Liklihood Estimation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Tutorials for Diffusion decision model Rescorla-wagner model rescorla-wagner diffusion decision model</dc:title>
  <dc:creator>Yan Xinyuan</dc:creator>
  <cp:lastModifiedBy>Yan Xinyuan</cp:lastModifiedBy>
  <cp:revision>53</cp:revision>
  <dcterms:created xsi:type="dcterms:W3CDTF">2021-05-20T05:41:38Z</dcterms:created>
  <dcterms:modified xsi:type="dcterms:W3CDTF">2021-05-22T01:33:34Z</dcterms:modified>
</cp:coreProperties>
</file>