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9" r:id="rId3"/>
    <p:sldId id="263" r:id="rId4"/>
    <p:sldId id="264" r:id="rId5"/>
    <p:sldId id="271" r:id="rId6"/>
    <p:sldId id="257" r:id="rId7"/>
    <p:sldId id="273" r:id="rId8"/>
    <p:sldId id="274" r:id="rId9"/>
    <p:sldId id="275" r:id="rId10"/>
    <p:sldId id="260" r:id="rId11"/>
    <p:sldId id="261" r:id="rId12"/>
    <p:sldId id="269" r:id="rId13"/>
    <p:sldId id="262" r:id="rId14"/>
    <p:sldId id="266" r:id="rId15"/>
    <p:sldId id="267" r:id="rId16"/>
    <p:sldId id="268" r:id="rId17"/>
    <p:sldId id="272" r:id="rId18"/>
    <p:sldId id="270" r:id="rId19"/>
    <p:sldId id="276" r:id="rId20"/>
    <p:sldId id="278" r:id="rId21"/>
    <p:sldId id="277" r:id="rId22"/>
    <p:sldId id="280" r:id="rId23"/>
    <p:sldId id="281" r:id="rId24"/>
    <p:sldId id="279" r:id="rId25"/>
    <p:sldId id="284" r:id="rId26"/>
    <p:sldId id="286" r:id="rId27"/>
    <p:sldId id="287" r:id="rId28"/>
    <p:sldId id="288" r:id="rId29"/>
    <p:sldId id="289" r:id="rId30"/>
    <p:sldId id="293" r:id="rId31"/>
    <p:sldId id="290" r:id="rId32"/>
    <p:sldId id="291" r:id="rId33"/>
    <p:sldId id="292" r:id="rId34"/>
    <p:sldId id="294" r:id="rId35"/>
  </p:sldIdLst>
  <p:sldSz cx="12192000" cy="6858000"/>
  <p:notesSz cx="6858000" cy="9144000"/>
  <p:defaultTextStyle>
    <a:defPPr>
      <a:defRPr lang="en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6690"/>
    <p:restoredTop sz="94702"/>
  </p:normalViewPr>
  <p:slideViewPr>
    <p:cSldViewPr snapToGrid="0" snapToObjects="1" showGuides="1">
      <p:cViewPr varScale="1">
        <p:scale>
          <a:sx n="151" d="100"/>
          <a:sy n="151" d="100"/>
        </p:scale>
        <p:origin x="1768" y="224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BEB84C-FE0B-CF42-A026-AC2B718D3C0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CN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33F7DFF-E6B9-4C47-A433-4EF562061CE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C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87F68D3-22F2-C343-B17F-361A141898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5DED89-FA9F-F14A-9B37-B343B9158FBA}" type="datetimeFigureOut">
              <a:rPr lang="en-CN" smtClean="0"/>
              <a:t>2021/5/22</a:t>
            </a:fld>
            <a:endParaRPr lang="en-C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91E4AFB-2644-0D4B-ABD5-A0E91157DA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79DADB3-162B-254C-900E-ABF2E3D68F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049D44-B23C-B94C-B798-C39C70E67B07}" type="slidenum">
              <a:rPr lang="en-CN" smtClean="0"/>
              <a:t>‹#›</a:t>
            </a:fld>
            <a:endParaRPr lang="en-CN"/>
          </a:p>
        </p:txBody>
      </p:sp>
    </p:spTree>
    <p:extLst>
      <p:ext uri="{BB962C8B-B14F-4D97-AF65-F5344CB8AC3E}">
        <p14:creationId xmlns:p14="http://schemas.microsoft.com/office/powerpoint/2010/main" val="35265264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1D539C-D39E-F14B-81BE-62361FF65C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N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93ECDA3-4ECA-6448-8117-E93C3D135F6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EEF88C3-1330-4941-A24F-426D117CF3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5DED89-FA9F-F14A-9B37-B343B9158FBA}" type="datetimeFigureOut">
              <a:rPr lang="en-CN" smtClean="0"/>
              <a:t>2021/5/22</a:t>
            </a:fld>
            <a:endParaRPr lang="en-C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D3F31E5-B1E7-9143-8DC9-A5767D514F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A440BD2-0D5A-A445-96A3-90AD73ED6A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049D44-B23C-B94C-B798-C39C70E67B07}" type="slidenum">
              <a:rPr lang="en-CN" smtClean="0"/>
              <a:t>‹#›</a:t>
            </a:fld>
            <a:endParaRPr lang="en-CN"/>
          </a:p>
        </p:txBody>
      </p:sp>
    </p:spTree>
    <p:extLst>
      <p:ext uri="{BB962C8B-B14F-4D97-AF65-F5344CB8AC3E}">
        <p14:creationId xmlns:p14="http://schemas.microsoft.com/office/powerpoint/2010/main" val="33061908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DE42A17-565C-B14F-A832-5B8ABC715E6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CN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DDF71CF-06D1-9049-BD23-2A6D9275B7B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E69BB4A-739B-9940-9DE3-BA02E62C4B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5DED89-FA9F-F14A-9B37-B343B9158FBA}" type="datetimeFigureOut">
              <a:rPr lang="en-CN" smtClean="0"/>
              <a:t>2021/5/22</a:t>
            </a:fld>
            <a:endParaRPr lang="en-C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9CD0266-642D-2E48-87FF-D682A5BE49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DF29982-38B7-3E44-8D48-320AF04488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049D44-B23C-B94C-B798-C39C70E67B07}" type="slidenum">
              <a:rPr lang="en-CN" smtClean="0"/>
              <a:t>‹#›</a:t>
            </a:fld>
            <a:endParaRPr lang="en-CN"/>
          </a:p>
        </p:txBody>
      </p:sp>
    </p:spTree>
    <p:extLst>
      <p:ext uri="{BB962C8B-B14F-4D97-AF65-F5344CB8AC3E}">
        <p14:creationId xmlns:p14="http://schemas.microsoft.com/office/powerpoint/2010/main" val="19475362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392A1B-BBE9-D546-A438-63F47F173F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F9BEE1C-D12B-1B45-A828-96D3682852F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ACAAFDA-8AD8-CC44-B7EF-3DC06ACEBC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5DED89-FA9F-F14A-9B37-B343B9158FBA}" type="datetimeFigureOut">
              <a:rPr lang="en-CN" smtClean="0"/>
              <a:t>2021/5/22</a:t>
            </a:fld>
            <a:endParaRPr lang="en-C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6D138DE-C6F0-8148-AB45-AE627C3F36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AB264A5-E33A-9F45-8B56-B569F74BA5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049D44-B23C-B94C-B798-C39C70E67B07}" type="slidenum">
              <a:rPr lang="en-CN" smtClean="0"/>
              <a:t>‹#›</a:t>
            </a:fld>
            <a:endParaRPr lang="en-CN"/>
          </a:p>
        </p:txBody>
      </p:sp>
    </p:spTree>
    <p:extLst>
      <p:ext uri="{BB962C8B-B14F-4D97-AF65-F5344CB8AC3E}">
        <p14:creationId xmlns:p14="http://schemas.microsoft.com/office/powerpoint/2010/main" val="11211248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C93688-AFFC-F849-9584-15B79EC4E6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C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1EE4B35-46B9-C442-8DA2-A19E3C04924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69C3EC9-AF06-384D-A53F-2360282BBD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5DED89-FA9F-F14A-9B37-B343B9158FBA}" type="datetimeFigureOut">
              <a:rPr lang="en-CN" smtClean="0"/>
              <a:t>2021/5/22</a:t>
            </a:fld>
            <a:endParaRPr lang="en-C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DF039B4-EDFB-7E44-ABD3-AF27051DA3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4D3BBFA-1BA6-EB48-B88F-AD58A70D1B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049D44-B23C-B94C-B798-C39C70E67B07}" type="slidenum">
              <a:rPr lang="en-CN" smtClean="0"/>
              <a:t>‹#›</a:t>
            </a:fld>
            <a:endParaRPr lang="en-CN"/>
          </a:p>
        </p:txBody>
      </p:sp>
    </p:spTree>
    <p:extLst>
      <p:ext uri="{BB962C8B-B14F-4D97-AF65-F5344CB8AC3E}">
        <p14:creationId xmlns:p14="http://schemas.microsoft.com/office/powerpoint/2010/main" val="31512289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016C01-93E0-3C4D-B0E5-99FF871401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167628A-995D-6A4B-A435-F9CD471F225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N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11FF81F-E00E-4742-8424-9697DACB794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N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391262E-8017-A040-86F3-AFDA4537AA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5DED89-FA9F-F14A-9B37-B343B9158FBA}" type="datetimeFigureOut">
              <a:rPr lang="en-CN" smtClean="0"/>
              <a:t>2021/5/22</a:t>
            </a:fld>
            <a:endParaRPr lang="en-C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A9DF2A1-ABBE-A54B-A64B-0A7B1558B2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23BE004-ABF1-3542-AE77-148A1A3E22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049D44-B23C-B94C-B798-C39C70E67B07}" type="slidenum">
              <a:rPr lang="en-CN" smtClean="0"/>
              <a:t>‹#›</a:t>
            </a:fld>
            <a:endParaRPr lang="en-CN"/>
          </a:p>
        </p:txBody>
      </p:sp>
    </p:spTree>
    <p:extLst>
      <p:ext uri="{BB962C8B-B14F-4D97-AF65-F5344CB8AC3E}">
        <p14:creationId xmlns:p14="http://schemas.microsoft.com/office/powerpoint/2010/main" val="38281047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FF5C69-9D34-1040-9403-4B5FE430B3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C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0685ABB-7382-5F44-BAFB-121D9B73548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B8A11A1-9B98-4F42-816B-653501AD332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N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4AA99E-DF2D-3F42-A233-5F7EF3E1FA8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A942878-6E58-3143-8426-5F4DCC07F83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N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CDD88B78-178E-3247-A631-1D7A46A304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5DED89-FA9F-F14A-9B37-B343B9158FBA}" type="datetimeFigureOut">
              <a:rPr lang="en-CN" smtClean="0"/>
              <a:t>2021/5/22</a:t>
            </a:fld>
            <a:endParaRPr lang="en-CN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54B1F8BD-75B4-494E-A04B-75B5BCD3C4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N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C295DA9-CF9D-6047-ACAB-8A0BDD96F8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049D44-B23C-B94C-B798-C39C70E67B07}" type="slidenum">
              <a:rPr lang="en-CN" smtClean="0"/>
              <a:t>‹#›</a:t>
            </a:fld>
            <a:endParaRPr lang="en-CN"/>
          </a:p>
        </p:txBody>
      </p:sp>
    </p:spTree>
    <p:extLst>
      <p:ext uri="{BB962C8B-B14F-4D97-AF65-F5344CB8AC3E}">
        <p14:creationId xmlns:p14="http://schemas.microsoft.com/office/powerpoint/2010/main" val="18635750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0E7CE0-F1F6-6D41-91C5-E0DBD6E36F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N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C4856FF-69A1-744F-861E-6320F1BE6A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5DED89-FA9F-F14A-9B37-B343B9158FBA}" type="datetimeFigureOut">
              <a:rPr lang="en-CN" smtClean="0"/>
              <a:t>2021/5/22</a:t>
            </a:fld>
            <a:endParaRPr lang="en-CN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DF008B4-F94E-284A-BB78-60BC34C77D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N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997E09-01FE-4247-9ABE-152DF471B9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049D44-B23C-B94C-B798-C39C70E67B07}" type="slidenum">
              <a:rPr lang="en-CN" smtClean="0"/>
              <a:t>‹#›</a:t>
            </a:fld>
            <a:endParaRPr lang="en-CN"/>
          </a:p>
        </p:txBody>
      </p:sp>
    </p:spTree>
    <p:extLst>
      <p:ext uri="{BB962C8B-B14F-4D97-AF65-F5344CB8AC3E}">
        <p14:creationId xmlns:p14="http://schemas.microsoft.com/office/powerpoint/2010/main" val="33100517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AB274F1-2CF2-DF46-9F78-2F8A2E2BA3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5DED89-FA9F-F14A-9B37-B343B9158FBA}" type="datetimeFigureOut">
              <a:rPr lang="en-CN" smtClean="0"/>
              <a:t>2021/5/22</a:t>
            </a:fld>
            <a:endParaRPr lang="en-CN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14448BF-A51B-D747-BB3D-325E4D08AE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N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33B082E-D2D1-2A43-A45D-B0C7FA52DA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049D44-B23C-B94C-B798-C39C70E67B07}" type="slidenum">
              <a:rPr lang="en-CN" smtClean="0"/>
              <a:t>‹#›</a:t>
            </a:fld>
            <a:endParaRPr lang="en-CN"/>
          </a:p>
        </p:txBody>
      </p:sp>
    </p:spTree>
    <p:extLst>
      <p:ext uri="{BB962C8B-B14F-4D97-AF65-F5344CB8AC3E}">
        <p14:creationId xmlns:p14="http://schemas.microsoft.com/office/powerpoint/2010/main" val="2278622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88489-60AD-7F49-9AEA-D9D99312F6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C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2C13B1D-7823-D544-9679-9693EB8D35D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N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986E542-E915-9749-8156-A5E4C6E8F94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C75EEA5-38F4-2C4D-8626-3E5EBF7A80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5DED89-FA9F-F14A-9B37-B343B9158FBA}" type="datetimeFigureOut">
              <a:rPr lang="en-CN" smtClean="0"/>
              <a:t>2021/5/22</a:t>
            </a:fld>
            <a:endParaRPr lang="en-C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A7133B5-CEC7-4745-9403-C4E063D13B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6796924-7A4D-4042-8358-9215A1130B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049D44-B23C-B94C-B798-C39C70E67B07}" type="slidenum">
              <a:rPr lang="en-CN" smtClean="0"/>
              <a:t>‹#›</a:t>
            </a:fld>
            <a:endParaRPr lang="en-CN"/>
          </a:p>
        </p:txBody>
      </p:sp>
    </p:spTree>
    <p:extLst>
      <p:ext uri="{BB962C8B-B14F-4D97-AF65-F5344CB8AC3E}">
        <p14:creationId xmlns:p14="http://schemas.microsoft.com/office/powerpoint/2010/main" val="35644207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DE18E9-660A-7D44-86C0-9C554FA90B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CN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59ED794-3BEB-314E-B260-059E8E8BF54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CN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96D51B8-55FF-884E-BEF6-5E0B1564535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B57ABC8-88CB-C745-A53A-BF569BE06E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5DED89-FA9F-F14A-9B37-B343B9158FBA}" type="datetimeFigureOut">
              <a:rPr lang="en-CN" smtClean="0"/>
              <a:t>2021/5/22</a:t>
            </a:fld>
            <a:endParaRPr lang="en-C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163C654-5156-4E4A-BCDC-1EFE2F8A31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5F8FA45-7E47-1F40-9758-7C334E9172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049D44-B23C-B94C-B798-C39C70E67B07}" type="slidenum">
              <a:rPr lang="en-CN" smtClean="0"/>
              <a:t>‹#›</a:t>
            </a:fld>
            <a:endParaRPr lang="en-CN"/>
          </a:p>
        </p:txBody>
      </p:sp>
    </p:spTree>
    <p:extLst>
      <p:ext uri="{BB962C8B-B14F-4D97-AF65-F5344CB8AC3E}">
        <p14:creationId xmlns:p14="http://schemas.microsoft.com/office/powerpoint/2010/main" val="36381314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B47D7F7-691A-1F4E-B600-77D91B6C91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C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E2A819D-8E73-AE44-83CC-38A0CC17E06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1A562A-FB83-AF4B-96E8-9C4B2E98C03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5DED89-FA9F-F14A-9B37-B343B9158FBA}" type="datetimeFigureOut">
              <a:rPr lang="en-CN" smtClean="0"/>
              <a:t>2021/5/22</a:t>
            </a:fld>
            <a:endParaRPr lang="en-C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D23A2C2-BF3A-BE47-A048-EE579A48EDE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C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0699ACD-4883-2449-B456-0693416901E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3049D44-B23C-B94C-B798-C39C70E67B07}" type="slidenum">
              <a:rPr lang="en-CN" smtClean="0"/>
              <a:t>‹#›</a:t>
            </a:fld>
            <a:endParaRPr lang="en-CN"/>
          </a:p>
        </p:txBody>
      </p:sp>
    </p:spTree>
    <p:extLst>
      <p:ext uri="{BB962C8B-B14F-4D97-AF65-F5344CB8AC3E}">
        <p14:creationId xmlns:p14="http://schemas.microsoft.com/office/powerpoint/2010/main" val="744876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mailto:xinyuanyan2016@gmail.com" TargetMode="Externa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tiff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5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2.png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hyperlink" Target="https://towardsdatascience.com/logistic-regression-detailed-overview-46c4da4303bc" TargetMode="External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4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BDA86A-4802-6741-9A6B-59C68F8EE11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235200"/>
            <a:ext cx="9144000" cy="2387600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en-CN" b="1" dirty="0">
                <a:solidFill>
                  <a:srgbClr val="C00000"/>
                </a:solidFill>
                <a:latin typeface="Avenir Medium" panose="02000503020000020003" pitchFamily="2" charset="0"/>
              </a:rPr>
              <a:t>Tutorials</a:t>
            </a:r>
            <a:br>
              <a:rPr lang="en-CN" dirty="0">
                <a:latin typeface="Avenir Medium" panose="02000503020000020003" pitchFamily="2" charset="0"/>
              </a:rPr>
            </a:br>
            <a:r>
              <a:rPr lang="en-CN" sz="3100" dirty="0">
                <a:solidFill>
                  <a:srgbClr val="0000FF"/>
                </a:solidFill>
                <a:latin typeface="Avenir Medium" panose="02000503020000020003" pitchFamily="2" charset="0"/>
              </a:rPr>
              <a:t>Diffusion decision model</a:t>
            </a:r>
            <a:br>
              <a:rPr lang="en-CN" sz="3100" dirty="0">
                <a:solidFill>
                  <a:srgbClr val="0000FF"/>
                </a:solidFill>
                <a:latin typeface="Avenir Medium" panose="02000503020000020003" pitchFamily="2" charset="0"/>
              </a:rPr>
            </a:br>
            <a:r>
              <a:rPr lang="en-CN" sz="3100" dirty="0">
                <a:solidFill>
                  <a:srgbClr val="0000FF"/>
                </a:solidFill>
                <a:latin typeface="Avenir Medium" panose="02000503020000020003" pitchFamily="2" charset="0"/>
              </a:rPr>
              <a:t>Rescorla-wagner model</a:t>
            </a:r>
            <a:br>
              <a:rPr lang="en-CN" sz="3100" dirty="0">
                <a:solidFill>
                  <a:srgbClr val="0000FF"/>
                </a:solidFill>
                <a:latin typeface="Avenir Medium" panose="02000503020000020003" pitchFamily="2" charset="0"/>
              </a:rPr>
            </a:br>
            <a:r>
              <a:rPr lang="en-CN" sz="3100" dirty="0">
                <a:solidFill>
                  <a:srgbClr val="0000FF"/>
                </a:solidFill>
                <a:latin typeface="Avenir Medium" panose="02000503020000020003" pitchFamily="2" charset="0"/>
              </a:rPr>
              <a:t>Rescorla-wagner diffusion decision model</a:t>
            </a:r>
            <a:br>
              <a:rPr lang="en-CN" sz="3100" dirty="0">
                <a:solidFill>
                  <a:srgbClr val="0000FF"/>
                </a:solidFill>
                <a:latin typeface="Avenir Medium" panose="02000503020000020003" pitchFamily="2" charset="0"/>
              </a:rPr>
            </a:br>
            <a:r>
              <a:rPr lang="en-CN" sz="3100" dirty="0">
                <a:solidFill>
                  <a:schemeClr val="accent5">
                    <a:lumMod val="75000"/>
                  </a:schemeClr>
                </a:solidFill>
                <a:latin typeface="Avenir Medium" panose="02000503020000020003" pitchFamily="2" charset="0"/>
              </a:rPr>
              <a:t>Bonus!-Maximum Liklihood Estimation</a:t>
            </a:r>
            <a:endParaRPr lang="en-CN" dirty="0">
              <a:solidFill>
                <a:schemeClr val="accent5">
                  <a:lumMod val="75000"/>
                </a:schemeClr>
              </a:solidFill>
              <a:latin typeface="Avenir Medium" panose="02000503020000020003" pitchFamily="2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5405963-DE3B-894B-9C7E-3908D832636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907756"/>
            <a:ext cx="9144000" cy="1655762"/>
          </a:xfrm>
        </p:spPr>
        <p:txBody>
          <a:bodyPr/>
          <a:lstStyle/>
          <a:p>
            <a:r>
              <a:rPr lang="en-CN" dirty="0"/>
              <a:t>Xinyuan Yan</a:t>
            </a:r>
          </a:p>
          <a:p>
            <a:r>
              <a:rPr lang="en-CN" dirty="0"/>
              <a:t>22</a:t>
            </a:r>
            <a:r>
              <a:rPr lang="en-CN" baseline="30000" dirty="0"/>
              <a:t>th</a:t>
            </a:r>
            <a:r>
              <a:rPr lang="en-CN" dirty="0"/>
              <a:t>, May, 2021</a:t>
            </a:r>
          </a:p>
          <a:p>
            <a:r>
              <a:rPr lang="en-CN" dirty="0">
                <a:hlinkClick r:id="rId2"/>
              </a:rPr>
              <a:t>xinyuanyan2016@gmail.com</a:t>
            </a:r>
            <a:endParaRPr lang="en-CN" dirty="0"/>
          </a:p>
          <a:p>
            <a:endParaRPr lang="en-CN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D7F294C4-BDB7-2B47-8655-ED725F94A02A}"/>
              </a:ext>
            </a:extLst>
          </p:cNvPr>
          <p:cNvSpPr/>
          <p:nvPr/>
        </p:nvSpPr>
        <p:spPr>
          <a:xfrm>
            <a:off x="0" y="0"/>
            <a:ext cx="12192000" cy="394855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N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A9499FEE-3626-8847-8930-18D3216583F8}"/>
              </a:ext>
            </a:extLst>
          </p:cNvPr>
          <p:cNvSpPr/>
          <p:nvPr/>
        </p:nvSpPr>
        <p:spPr>
          <a:xfrm>
            <a:off x="4496668" y="-33405"/>
            <a:ext cx="369197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CN" sz="2400" b="1" dirty="0">
                <a:solidFill>
                  <a:schemeClr val="bg1"/>
                </a:solidFill>
                <a:latin typeface="Avenir Medium" panose="02000503020000020003" pitchFamily="2" charset="0"/>
              </a:rPr>
              <a:t>Skill Exchange Workshop</a:t>
            </a:r>
            <a:endParaRPr lang="en-CN" sz="24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329667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DC4274E2-56D6-DA48-9FA8-1B453736D8A6}"/>
              </a:ext>
            </a:extLst>
          </p:cNvPr>
          <p:cNvSpPr/>
          <p:nvPr/>
        </p:nvSpPr>
        <p:spPr>
          <a:xfrm>
            <a:off x="4487698" y="0"/>
            <a:ext cx="361599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CN" sz="2400" b="1" dirty="0">
                <a:solidFill>
                  <a:srgbClr val="0000FF"/>
                </a:solidFill>
                <a:latin typeface="Avenir Medium" panose="02000503020000020003" pitchFamily="2" charset="0"/>
              </a:rPr>
              <a:t>Diffusion decision model</a:t>
            </a:r>
            <a:endParaRPr lang="en-CN" sz="2400" b="1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3C5506C7-3064-7147-BCD9-921C9E8F51D2}"/>
              </a:ext>
            </a:extLst>
          </p:cNvPr>
          <p:cNvSpPr/>
          <p:nvPr/>
        </p:nvSpPr>
        <p:spPr>
          <a:xfrm>
            <a:off x="5321708" y="666749"/>
            <a:ext cx="194796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>
                <a:solidFill>
                  <a:srgbClr val="C00000"/>
                </a:solidFill>
                <a:latin typeface="Avenir Medium" panose="02000503020000020003" pitchFamily="2" charset="0"/>
              </a:rPr>
              <a:t>S</a:t>
            </a:r>
            <a:r>
              <a:rPr lang="en-CN" sz="2400" b="1" dirty="0">
                <a:solidFill>
                  <a:srgbClr val="C00000"/>
                </a:solidFill>
                <a:latin typeface="Avenir Medium" panose="02000503020000020003" pitchFamily="2" charset="0"/>
              </a:rPr>
              <a:t>imple DDM</a:t>
            </a:r>
            <a:endParaRPr lang="en-CN" sz="2400" b="1" dirty="0">
              <a:solidFill>
                <a:srgbClr val="C00000"/>
              </a:solidFill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2FDC889E-A821-BC44-BB07-8649E9F3AAF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28850" y="1200150"/>
            <a:ext cx="7734300" cy="4457700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6186DB0D-FF1F-5546-90F9-84AA78084A39}"/>
              </a:ext>
            </a:extLst>
          </p:cNvPr>
          <p:cNvSpPr/>
          <p:nvPr/>
        </p:nvSpPr>
        <p:spPr>
          <a:xfrm>
            <a:off x="0" y="0"/>
            <a:ext cx="12192000" cy="394855"/>
          </a:xfrm>
          <a:prstGeom prst="rect">
            <a:avLst/>
          </a:prstGeom>
          <a:solidFill>
            <a:srgbClr val="0000FF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N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120A4E0D-1B6A-3A4A-832D-1AC20AA1E93B}"/>
              </a:ext>
            </a:extLst>
          </p:cNvPr>
          <p:cNvSpPr/>
          <p:nvPr/>
        </p:nvSpPr>
        <p:spPr>
          <a:xfrm>
            <a:off x="4496668" y="-33405"/>
            <a:ext cx="361599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CN" sz="2400" b="1" dirty="0">
                <a:solidFill>
                  <a:schemeClr val="bg1"/>
                </a:solidFill>
                <a:latin typeface="Avenir Medium" panose="02000503020000020003" pitchFamily="2" charset="0"/>
              </a:rPr>
              <a:t>Diffusion decision model</a:t>
            </a:r>
            <a:endParaRPr lang="en-CN" sz="2400" b="1" dirty="0">
              <a:solidFill>
                <a:schemeClr val="bg1"/>
              </a:solidFill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ABEA7BE6-2319-9F40-8C15-C1C7B0B72994}"/>
              </a:ext>
            </a:extLst>
          </p:cNvPr>
          <p:cNvSpPr/>
          <p:nvPr/>
        </p:nvSpPr>
        <p:spPr>
          <a:xfrm>
            <a:off x="5180702" y="6396335"/>
            <a:ext cx="456579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>
                <a:latin typeface="Avenir Light" panose="020B0402020203020204" pitchFamily="34" charset="77"/>
              </a:rPr>
              <a:t>Shinn et al., 2020, </a:t>
            </a:r>
            <a:r>
              <a:rPr lang="en-US" sz="1600" dirty="0" err="1">
                <a:latin typeface="Avenir Light" panose="020B0402020203020204" pitchFamily="34" charset="77"/>
              </a:rPr>
              <a:t>eLife</a:t>
            </a:r>
            <a:endParaRPr lang="en-CN" sz="1600" dirty="0">
              <a:latin typeface="Avenir Light" panose="020B0402020203020204" pitchFamily="34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369019057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DC4274E2-56D6-DA48-9FA8-1B453736D8A6}"/>
              </a:ext>
            </a:extLst>
          </p:cNvPr>
          <p:cNvSpPr/>
          <p:nvPr/>
        </p:nvSpPr>
        <p:spPr>
          <a:xfrm>
            <a:off x="4487698" y="0"/>
            <a:ext cx="361599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CN" sz="2400" b="1" dirty="0">
                <a:solidFill>
                  <a:srgbClr val="0000FF"/>
                </a:solidFill>
                <a:latin typeface="Avenir Medium" panose="02000503020000020003" pitchFamily="2" charset="0"/>
              </a:rPr>
              <a:t>Diffusion decision model</a:t>
            </a:r>
            <a:endParaRPr lang="en-CN" sz="2400" b="1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3C5506C7-3064-7147-BCD9-921C9E8F51D2}"/>
              </a:ext>
            </a:extLst>
          </p:cNvPr>
          <p:cNvSpPr/>
          <p:nvPr/>
        </p:nvSpPr>
        <p:spPr>
          <a:xfrm>
            <a:off x="5321708" y="666749"/>
            <a:ext cx="150073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>
                <a:solidFill>
                  <a:srgbClr val="C00000"/>
                </a:solidFill>
                <a:latin typeface="Avenir Medium" panose="02000503020000020003" pitchFamily="2" charset="0"/>
              </a:rPr>
              <a:t>Full </a:t>
            </a:r>
            <a:r>
              <a:rPr lang="en-CN" sz="2400" b="1" dirty="0">
                <a:solidFill>
                  <a:srgbClr val="C00000"/>
                </a:solidFill>
                <a:latin typeface="Avenir Medium" panose="02000503020000020003" pitchFamily="2" charset="0"/>
              </a:rPr>
              <a:t>DDM</a:t>
            </a:r>
            <a:endParaRPr lang="en-CN" sz="2400" b="1" dirty="0">
              <a:solidFill>
                <a:srgbClr val="C00000"/>
              </a:solidFill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294E30CD-E013-0E49-999B-6BD8D09221F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25650" y="1301750"/>
            <a:ext cx="8140700" cy="4254500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EBE7F660-D761-3645-B8AC-F8030E69A643}"/>
              </a:ext>
            </a:extLst>
          </p:cNvPr>
          <p:cNvSpPr/>
          <p:nvPr/>
        </p:nvSpPr>
        <p:spPr>
          <a:xfrm>
            <a:off x="5180702" y="6396335"/>
            <a:ext cx="456579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>
                <a:latin typeface="Avenir Light" panose="020B0402020203020204" pitchFamily="34" charset="77"/>
              </a:rPr>
              <a:t>Shinn et al., 2020, </a:t>
            </a:r>
            <a:r>
              <a:rPr lang="en-US" sz="1600" dirty="0" err="1">
                <a:latin typeface="Avenir Light" panose="020B0402020203020204" pitchFamily="34" charset="77"/>
              </a:rPr>
              <a:t>eLife</a:t>
            </a:r>
            <a:endParaRPr lang="en-CN" sz="1600" dirty="0">
              <a:latin typeface="Avenir Light" panose="020B0402020203020204" pitchFamily="34" charset="77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6CCC6A9A-7E79-B14A-871F-099DE22E250F}"/>
              </a:ext>
            </a:extLst>
          </p:cNvPr>
          <p:cNvSpPr/>
          <p:nvPr/>
        </p:nvSpPr>
        <p:spPr>
          <a:xfrm>
            <a:off x="0" y="0"/>
            <a:ext cx="12192000" cy="394855"/>
          </a:xfrm>
          <a:prstGeom prst="rect">
            <a:avLst/>
          </a:prstGeom>
          <a:solidFill>
            <a:srgbClr val="0000FF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N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210D350-CDA4-8542-9F73-BAE8ACF4924F}"/>
              </a:ext>
            </a:extLst>
          </p:cNvPr>
          <p:cNvSpPr/>
          <p:nvPr/>
        </p:nvSpPr>
        <p:spPr>
          <a:xfrm>
            <a:off x="4496668" y="-33405"/>
            <a:ext cx="361599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CN" sz="2400" b="1" dirty="0">
                <a:solidFill>
                  <a:schemeClr val="bg1"/>
                </a:solidFill>
                <a:latin typeface="Avenir Medium" panose="02000503020000020003" pitchFamily="2" charset="0"/>
              </a:rPr>
              <a:t>Diffusion decision model</a:t>
            </a:r>
            <a:endParaRPr lang="en-CN" sz="24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983490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DC4274E2-56D6-DA48-9FA8-1B453736D8A6}"/>
              </a:ext>
            </a:extLst>
          </p:cNvPr>
          <p:cNvSpPr/>
          <p:nvPr/>
        </p:nvSpPr>
        <p:spPr>
          <a:xfrm>
            <a:off x="4487698" y="0"/>
            <a:ext cx="361599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CN" sz="2400" b="1" dirty="0">
                <a:solidFill>
                  <a:srgbClr val="0000FF"/>
                </a:solidFill>
                <a:latin typeface="Avenir Medium" panose="02000503020000020003" pitchFamily="2" charset="0"/>
              </a:rPr>
              <a:t>Diffusion decision model</a:t>
            </a:r>
            <a:endParaRPr lang="en-CN" sz="2400" b="1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3C5506C7-3064-7147-BCD9-921C9E8F51D2}"/>
              </a:ext>
            </a:extLst>
          </p:cNvPr>
          <p:cNvSpPr/>
          <p:nvPr/>
        </p:nvSpPr>
        <p:spPr>
          <a:xfrm>
            <a:off x="3500052" y="688181"/>
            <a:ext cx="573586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>
                <a:solidFill>
                  <a:srgbClr val="C00000"/>
                </a:solidFill>
                <a:latin typeface="Avenir Medium" panose="02000503020000020003" pitchFamily="2" charset="0"/>
              </a:rPr>
              <a:t>Full </a:t>
            </a:r>
            <a:r>
              <a:rPr lang="en-CN" sz="2400" b="1" dirty="0">
                <a:solidFill>
                  <a:srgbClr val="C00000"/>
                </a:solidFill>
                <a:latin typeface="Avenir Medium" panose="02000503020000020003" pitchFamily="2" charset="0"/>
              </a:rPr>
              <a:t>DDM with time-varying boundaries</a:t>
            </a:r>
            <a:endParaRPr lang="en-CN" sz="2400" b="1" dirty="0">
              <a:solidFill>
                <a:srgbClr val="C00000"/>
              </a:solidFill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420B4BD6-E51C-4344-94BC-EB202DEB2F0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588" y="1610882"/>
            <a:ext cx="9129713" cy="284865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005BDC67-5DE7-4A43-A1E2-476BA19471E4}"/>
              </a:ext>
            </a:extLst>
          </p:cNvPr>
          <p:cNvSpPr/>
          <p:nvPr/>
        </p:nvSpPr>
        <p:spPr>
          <a:xfrm>
            <a:off x="5125788" y="6460206"/>
            <a:ext cx="456579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>
                <a:latin typeface="Avenir Light" panose="020B0402020203020204" pitchFamily="34" charset="77"/>
              </a:rPr>
              <a:t>Hawkins et al., 2015, JN</a:t>
            </a:r>
            <a:endParaRPr lang="en-CN" sz="1600" dirty="0">
              <a:latin typeface="Avenir Light" panose="020B0402020203020204" pitchFamily="34" charset="77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64A9AB13-05B5-5B4D-A153-335E30794F25}"/>
              </a:ext>
            </a:extLst>
          </p:cNvPr>
          <p:cNvSpPr/>
          <p:nvPr/>
        </p:nvSpPr>
        <p:spPr>
          <a:xfrm>
            <a:off x="4908445" y="5967446"/>
            <a:ext cx="326384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i="1" dirty="0">
                <a:latin typeface="Minion"/>
              </a:rPr>
              <a:t>a’</a:t>
            </a:r>
            <a:r>
              <a:rPr lang="en-CN" dirty="0">
                <a:latin typeface="Minion"/>
              </a:rPr>
              <a:t>, </a:t>
            </a:r>
            <a:r>
              <a:rPr lang="en-US" dirty="0">
                <a:latin typeface="Minion"/>
              </a:rPr>
              <a:t>asymptotic boundary setting </a:t>
            </a:r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13619EED-1873-C94C-9581-584E47E292D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00052" y="4650218"/>
            <a:ext cx="5778500" cy="119380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FA0CCA1F-4DE6-4349-94C6-66248C21468B}"/>
              </a:ext>
            </a:extLst>
          </p:cNvPr>
          <p:cNvSpPr/>
          <p:nvPr/>
        </p:nvSpPr>
        <p:spPr>
          <a:xfrm>
            <a:off x="0" y="0"/>
            <a:ext cx="12192000" cy="394855"/>
          </a:xfrm>
          <a:prstGeom prst="rect">
            <a:avLst/>
          </a:prstGeom>
          <a:solidFill>
            <a:srgbClr val="0000FF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N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4D0AB85F-CFF5-0B45-BEEC-B2166B79150A}"/>
              </a:ext>
            </a:extLst>
          </p:cNvPr>
          <p:cNvSpPr/>
          <p:nvPr/>
        </p:nvSpPr>
        <p:spPr>
          <a:xfrm>
            <a:off x="4496668" y="-33405"/>
            <a:ext cx="361599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CN" sz="2400" b="1" dirty="0">
                <a:solidFill>
                  <a:schemeClr val="bg1"/>
                </a:solidFill>
                <a:latin typeface="Avenir Medium" panose="02000503020000020003" pitchFamily="2" charset="0"/>
              </a:rPr>
              <a:t>Diffusion decision model</a:t>
            </a:r>
            <a:endParaRPr lang="en-CN" sz="24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04080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1B193739-7980-9845-BF57-F1C14915D59B}"/>
              </a:ext>
            </a:extLst>
          </p:cNvPr>
          <p:cNvSpPr/>
          <p:nvPr/>
        </p:nvSpPr>
        <p:spPr>
          <a:xfrm>
            <a:off x="4487698" y="0"/>
            <a:ext cx="361599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CN" sz="2400" b="1" dirty="0">
                <a:solidFill>
                  <a:srgbClr val="0000FF"/>
                </a:solidFill>
                <a:latin typeface="Avenir Medium" panose="02000503020000020003" pitchFamily="2" charset="0"/>
              </a:rPr>
              <a:t>Diffusion decision model</a:t>
            </a:r>
            <a:endParaRPr lang="en-CN" sz="2400" b="1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1977EAA0-932C-FA4B-9AE2-42E4C0BF6238}"/>
              </a:ext>
            </a:extLst>
          </p:cNvPr>
          <p:cNvSpPr/>
          <p:nvPr/>
        </p:nvSpPr>
        <p:spPr>
          <a:xfrm>
            <a:off x="3857239" y="666749"/>
            <a:ext cx="479330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>
                <a:solidFill>
                  <a:srgbClr val="C00000"/>
                </a:solidFill>
                <a:latin typeface="Avenir Medium" panose="02000503020000020003" pitchFamily="2" charset="0"/>
              </a:rPr>
              <a:t>What can be explained by DDM?</a:t>
            </a:r>
            <a:endParaRPr lang="en-CN" sz="2400" b="1" dirty="0">
              <a:solidFill>
                <a:srgbClr val="C00000"/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6782273C-7203-D949-BCF6-D24A1DCD7FB3}"/>
              </a:ext>
            </a:extLst>
          </p:cNvPr>
          <p:cNvSpPr/>
          <p:nvPr/>
        </p:nvSpPr>
        <p:spPr>
          <a:xfrm>
            <a:off x="7142292" y="1234363"/>
            <a:ext cx="479329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>
                <a:latin typeface="Avenir Medium" panose="02000503020000020003" pitchFamily="2" charset="0"/>
              </a:rPr>
              <a:t>Speed-accuracy trade-off</a:t>
            </a:r>
            <a:endParaRPr lang="en-CN" sz="2400" b="1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8BCD84D9-193E-F044-9654-2A07E7699D12}"/>
              </a:ext>
            </a:extLst>
          </p:cNvPr>
          <p:cNvSpPr/>
          <p:nvPr/>
        </p:nvSpPr>
        <p:spPr>
          <a:xfrm>
            <a:off x="7142292" y="2120745"/>
            <a:ext cx="3649387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latin typeface="Avenir Light" panose="020B0402020203020204" pitchFamily="34" charset="77"/>
              </a:rPr>
              <a:t>Increasing speed stress shortens mean RT but increases the proportion of errors 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25355F4-1B5A-A648-B258-498E108F6DD6}"/>
              </a:ext>
            </a:extLst>
          </p:cNvPr>
          <p:cNvSpPr/>
          <p:nvPr/>
        </p:nvSpPr>
        <p:spPr>
          <a:xfrm>
            <a:off x="0" y="0"/>
            <a:ext cx="12192000" cy="394855"/>
          </a:xfrm>
          <a:prstGeom prst="rect">
            <a:avLst/>
          </a:prstGeom>
          <a:solidFill>
            <a:srgbClr val="0000FF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N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046F9B5B-72DA-BB48-BB18-DC3E3D083C6A}"/>
              </a:ext>
            </a:extLst>
          </p:cNvPr>
          <p:cNvSpPr/>
          <p:nvPr/>
        </p:nvSpPr>
        <p:spPr>
          <a:xfrm>
            <a:off x="4496668" y="-33405"/>
            <a:ext cx="361599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CN" sz="2400" b="1" dirty="0">
                <a:solidFill>
                  <a:schemeClr val="bg1"/>
                </a:solidFill>
                <a:latin typeface="Avenir Medium" panose="02000503020000020003" pitchFamily="2" charset="0"/>
              </a:rPr>
              <a:t>Diffusion decision model</a:t>
            </a:r>
            <a:endParaRPr lang="en-CN" sz="2400" b="1" dirty="0">
              <a:solidFill>
                <a:schemeClr val="bg1"/>
              </a:solidFill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4AF2C8F-E246-C348-A777-28E2CF60971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6489" y="1400308"/>
            <a:ext cx="6168174" cy="5043558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E6C3CF3B-341F-5944-98F7-B9BF14EE40EC}"/>
              </a:ext>
            </a:extLst>
          </p:cNvPr>
          <p:cNvSpPr/>
          <p:nvPr/>
        </p:nvSpPr>
        <p:spPr>
          <a:xfrm>
            <a:off x="2773458" y="6531094"/>
            <a:ext cx="738411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latin typeface="Avenir Light" panose="020B0402020203020204" pitchFamily="34" charset="77"/>
              </a:rPr>
              <a:t>Q.1 and Q.9 refer to the .1 and .9 quantiles of the resulting sets of RTs. 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05699F48-8129-D14B-B33C-C80E4C354CF7}"/>
              </a:ext>
            </a:extLst>
          </p:cNvPr>
          <p:cNvSpPr/>
          <p:nvPr/>
        </p:nvSpPr>
        <p:spPr>
          <a:xfrm>
            <a:off x="6818722" y="5454360"/>
            <a:ext cx="456579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>
                <a:latin typeface="Avenir" panose="02000503020000020003" pitchFamily="2" charset="0"/>
              </a:rPr>
              <a:t>Ratcliff and </a:t>
            </a:r>
            <a:r>
              <a:rPr lang="en-US" sz="1600" dirty="0" err="1">
                <a:latin typeface="Avenir" panose="02000503020000020003" pitchFamily="2" charset="0"/>
              </a:rPr>
              <a:t>McKoon</a:t>
            </a:r>
            <a:r>
              <a:rPr lang="en-US" sz="1600" dirty="0">
                <a:latin typeface="Avenir" panose="02000503020000020003" pitchFamily="2" charset="0"/>
              </a:rPr>
              <a:t>, 2008, Neural computation</a:t>
            </a:r>
            <a:endParaRPr lang="en-CN" sz="1600" dirty="0">
              <a:latin typeface="Avenir" panose="02000503020000020003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8193973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1B193739-7980-9845-BF57-F1C14915D59B}"/>
              </a:ext>
            </a:extLst>
          </p:cNvPr>
          <p:cNvSpPr/>
          <p:nvPr/>
        </p:nvSpPr>
        <p:spPr>
          <a:xfrm>
            <a:off x="4487698" y="0"/>
            <a:ext cx="361599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CN" sz="2400" b="1" dirty="0">
                <a:solidFill>
                  <a:srgbClr val="0000FF"/>
                </a:solidFill>
                <a:latin typeface="Avenir Medium" panose="02000503020000020003" pitchFamily="2" charset="0"/>
              </a:rPr>
              <a:t>Diffusion decision model</a:t>
            </a:r>
            <a:endParaRPr lang="en-CN" sz="2400" b="1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1977EAA0-932C-FA4B-9AE2-42E4C0BF6238}"/>
              </a:ext>
            </a:extLst>
          </p:cNvPr>
          <p:cNvSpPr/>
          <p:nvPr/>
        </p:nvSpPr>
        <p:spPr>
          <a:xfrm>
            <a:off x="3857239" y="666749"/>
            <a:ext cx="479330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>
                <a:solidFill>
                  <a:srgbClr val="C00000"/>
                </a:solidFill>
                <a:latin typeface="Avenir Medium" panose="02000503020000020003" pitchFamily="2" charset="0"/>
              </a:rPr>
              <a:t>What can be explained by DDM?</a:t>
            </a:r>
            <a:endParaRPr lang="en-CN" sz="2400" b="1" dirty="0">
              <a:solidFill>
                <a:srgbClr val="C00000"/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58494B4A-B711-FF46-896C-8CCC24CC3B52}"/>
              </a:ext>
            </a:extLst>
          </p:cNvPr>
          <p:cNvSpPr/>
          <p:nvPr/>
        </p:nvSpPr>
        <p:spPr>
          <a:xfrm>
            <a:off x="0" y="0"/>
            <a:ext cx="12192000" cy="394855"/>
          </a:xfrm>
          <a:prstGeom prst="rect">
            <a:avLst/>
          </a:prstGeom>
          <a:solidFill>
            <a:srgbClr val="0000FF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N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AB3166D8-402A-1A4A-A7DF-479B84F056D8}"/>
              </a:ext>
            </a:extLst>
          </p:cNvPr>
          <p:cNvSpPr/>
          <p:nvPr/>
        </p:nvSpPr>
        <p:spPr>
          <a:xfrm>
            <a:off x="4496668" y="-33405"/>
            <a:ext cx="361599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CN" sz="2400" b="1" dirty="0">
                <a:solidFill>
                  <a:schemeClr val="bg1"/>
                </a:solidFill>
                <a:latin typeface="Avenir Medium" panose="02000503020000020003" pitchFamily="2" charset="0"/>
              </a:rPr>
              <a:t>Diffusion decision model</a:t>
            </a:r>
            <a:endParaRPr lang="en-CN" sz="2400" b="1" dirty="0">
              <a:solidFill>
                <a:schemeClr val="bg1"/>
              </a:solidFill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7AA0BEF6-39F5-E142-A3D7-B6CD8B7CD935}"/>
              </a:ext>
            </a:extLst>
          </p:cNvPr>
          <p:cNvSpPr/>
          <p:nvPr/>
        </p:nvSpPr>
        <p:spPr>
          <a:xfrm>
            <a:off x="7142292" y="1234363"/>
            <a:ext cx="479329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>
                <a:latin typeface="Avenir Medium" panose="02000503020000020003" pitchFamily="2" charset="0"/>
              </a:rPr>
              <a:t>Mean RT (easy) &lt; Mean RT (hard)</a:t>
            </a:r>
            <a:endParaRPr lang="en-CN" sz="2400" b="1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B8ABF1E-6AF5-C64F-ADAF-3B6FFF930C8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2292" y="2109045"/>
            <a:ext cx="4124706" cy="2843162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ED9596D3-E2D8-7845-BAC6-78827B6E584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11972"/>
          <a:stretch/>
        </p:blipFill>
        <p:spPr>
          <a:xfrm>
            <a:off x="70936" y="1058668"/>
            <a:ext cx="6182953" cy="3758236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6196A13B-F3DC-A54F-ABED-98649E8A6103}"/>
              </a:ext>
            </a:extLst>
          </p:cNvPr>
          <p:cNvSpPr/>
          <p:nvPr/>
        </p:nvSpPr>
        <p:spPr>
          <a:xfrm>
            <a:off x="2773458" y="6531094"/>
            <a:ext cx="738411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latin typeface="Avenir Light" panose="020B0402020203020204" pitchFamily="34" charset="77"/>
              </a:rPr>
              <a:t>Q.1 and Q.9 refer to the .1 and .9 quantiles of the resulting sets of RTs. 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66529EB8-71E0-234A-88D7-D5CB69A54C24}"/>
              </a:ext>
            </a:extLst>
          </p:cNvPr>
          <p:cNvSpPr/>
          <p:nvPr/>
        </p:nvSpPr>
        <p:spPr>
          <a:xfrm>
            <a:off x="6818722" y="5454360"/>
            <a:ext cx="456579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>
                <a:latin typeface="Avenir" panose="02000503020000020003" pitchFamily="2" charset="0"/>
              </a:rPr>
              <a:t>Ratcliff and </a:t>
            </a:r>
            <a:r>
              <a:rPr lang="en-US" sz="1600" dirty="0" err="1">
                <a:latin typeface="Avenir" panose="02000503020000020003" pitchFamily="2" charset="0"/>
              </a:rPr>
              <a:t>McKoon</a:t>
            </a:r>
            <a:r>
              <a:rPr lang="en-US" sz="1600" dirty="0">
                <a:latin typeface="Avenir" panose="02000503020000020003" pitchFamily="2" charset="0"/>
              </a:rPr>
              <a:t>, 2008, Neural computation</a:t>
            </a:r>
            <a:endParaRPr lang="en-CN" sz="1600" dirty="0">
              <a:latin typeface="Avenir" panose="02000503020000020003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3600499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83E83B0F-4E04-7846-8854-A9E2FD915B17}"/>
              </a:ext>
            </a:extLst>
          </p:cNvPr>
          <p:cNvSpPr/>
          <p:nvPr/>
        </p:nvSpPr>
        <p:spPr>
          <a:xfrm>
            <a:off x="4487698" y="0"/>
            <a:ext cx="361599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CN" sz="2400" b="1" dirty="0">
                <a:solidFill>
                  <a:srgbClr val="0000FF"/>
                </a:solidFill>
                <a:latin typeface="Avenir Medium" panose="02000503020000020003" pitchFamily="2" charset="0"/>
              </a:rPr>
              <a:t>Diffusion decision model</a:t>
            </a:r>
            <a:endParaRPr lang="en-CN" sz="2400" b="1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9353D14D-2A43-4249-B7B9-49C190C8F671}"/>
              </a:ext>
            </a:extLst>
          </p:cNvPr>
          <p:cNvSpPr/>
          <p:nvPr/>
        </p:nvSpPr>
        <p:spPr>
          <a:xfrm>
            <a:off x="4800214" y="631030"/>
            <a:ext cx="270368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>
                <a:solidFill>
                  <a:srgbClr val="C00000"/>
                </a:solidFill>
                <a:latin typeface="Avenir Medium" panose="02000503020000020003" pitchFamily="2" charset="0"/>
              </a:rPr>
              <a:t>Value-based DDM</a:t>
            </a:r>
            <a:endParaRPr lang="en-CN" sz="2400" b="1" dirty="0">
              <a:solidFill>
                <a:srgbClr val="C00000"/>
              </a:solidFill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90F31754-6D3F-A642-BF63-16B64852836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0273" y="1262060"/>
            <a:ext cx="11436927" cy="469641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CDB526DD-D313-AB45-819D-BA6AAE3EBB98}"/>
              </a:ext>
            </a:extLst>
          </p:cNvPr>
          <p:cNvSpPr/>
          <p:nvPr/>
        </p:nvSpPr>
        <p:spPr>
          <a:xfrm>
            <a:off x="0" y="0"/>
            <a:ext cx="12192000" cy="394855"/>
          </a:xfrm>
          <a:prstGeom prst="rect">
            <a:avLst/>
          </a:prstGeom>
          <a:solidFill>
            <a:srgbClr val="0000FF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N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620FA786-3532-3249-86B9-A9F16DB9B5E4}"/>
              </a:ext>
            </a:extLst>
          </p:cNvPr>
          <p:cNvSpPr/>
          <p:nvPr/>
        </p:nvSpPr>
        <p:spPr>
          <a:xfrm>
            <a:off x="4496668" y="-33405"/>
            <a:ext cx="361599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CN" sz="2400" b="1" dirty="0">
                <a:solidFill>
                  <a:schemeClr val="bg1"/>
                </a:solidFill>
                <a:latin typeface="Avenir Medium" panose="02000503020000020003" pitchFamily="2" charset="0"/>
              </a:rPr>
              <a:t>Diffusion decision model</a:t>
            </a:r>
            <a:endParaRPr lang="en-CN" sz="24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065237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9353D14D-2A43-4249-B7B9-49C190C8F671}"/>
              </a:ext>
            </a:extLst>
          </p:cNvPr>
          <p:cNvSpPr/>
          <p:nvPr/>
        </p:nvSpPr>
        <p:spPr>
          <a:xfrm>
            <a:off x="4800214" y="631030"/>
            <a:ext cx="270368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>
                <a:solidFill>
                  <a:srgbClr val="C00000"/>
                </a:solidFill>
                <a:latin typeface="Avenir Medium" panose="02000503020000020003" pitchFamily="2" charset="0"/>
              </a:rPr>
              <a:t>Value-based DDM</a:t>
            </a:r>
            <a:endParaRPr lang="en-CN" sz="2400" b="1" dirty="0">
              <a:solidFill>
                <a:srgbClr val="C00000"/>
              </a:solidFill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15FB8C7B-A598-7544-AED6-8FF6D0B6F43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2056" y="1240404"/>
            <a:ext cx="1493134" cy="1145366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16589A13-C1F2-8549-97AA-50DF727B957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76469" y="1391907"/>
            <a:ext cx="1143435" cy="99386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235883B-3AE4-8C46-86AF-48572A17EC4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1855932" y="2973787"/>
            <a:ext cx="331453" cy="393479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6CFB47A3-6B9A-EB41-A465-72DD156CD9B7}"/>
              </a:ext>
            </a:extLst>
          </p:cNvPr>
          <p:cNvSpPr/>
          <p:nvPr/>
        </p:nvSpPr>
        <p:spPr>
          <a:xfrm>
            <a:off x="42919" y="1159635"/>
            <a:ext cx="4099711" cy="230587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N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4A938EF8-FD77-4143-A007-F3F036650D3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261208" y="1701514"/>
            <a:ext cx="7576328" cy="1272273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83A506E6-BCC9-CC43-8EC4-F1E6DFDD4277}"/>
              </a:ext>
            </a:extLst>
          </p:cNvPr>
          <p:cNvSpPr/>
          <p:nvPr/>
        </p:nvSpPr>
        <p:spPr>
          <a:xfrm>
            <a:off x="5053909" y="1628421"/>
            <a:ext cx="39549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latin typeface="Avenir Light" panose="020B0402020203020204" pitchFamily="34" charset="77"/>
              </a:rPr>
              <a:t>Value difference modulated drift rate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69495D7D-D903-424F-97C6-75A4437094F7}"/>
              </a:ext>
            </a:extLst>
          </p:cNvPr>
          <p:cNvSpPr/>
          <p:nvPr/>
        </p:nvSpPr>
        <p:spPr>
          <a:xfrm>
            <a:off x="5057787" y="3617238"/>
            <a:ext cx="412786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latin typeface="Avenir Light" panose="020B0402020203020204" pitchFamily="34" charset="77"/>
              </a:rPr>
              <a:t>Value difference modulated boundary</a:t>
            </a:r>
            <a:endParaRPr lang="en-CN" dirty="0">
              <a:latin typeface="Avenir Light" panose="020B0402020203020204" pitchFamily="34" charset="77"/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3DEB37DB-5E08-9C4F-8667-26EC61F9FCB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487698" y="4213636"/>
            <a:ext cx="2978923" cy="1128766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1E6BCCA5-8ED2-A34A-8977-3795F0185BE0}"/>
              </a:ext>
            </a:extLst>
          </p:cNvPr>
          <p:cNvSpPr/>
          <p:nvPr/>
        </p:nvSpPr>
        <p:spPr>
          <a:xfrm>
            <a:off x="4487698" y="0"/>
            <a:ext cx="361599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CN" sz="2400" b="1" dirty="0">
                <a:solidFill>
                  <a:srgbClr val="0000FF"/>
                </a:solidFill>
                <a:latin typeface="Avenir Medium" panose="02000503020000020003" pitchFamily="2" charset="0"/>
              </a:rPr>
              <a:t>Diffusion decision model</a:t>
            </a:r>
            <a:endParaRPr lang="en-CN" sz="2400" b="1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DE7029C3-13BF-504A-A963-5DF8D5F850A1}"/>
              </a:ext>
            </a:extLst>
          </p:cNvPr>
          <p:cNvSpPr/>
          <p:nvPr/>
        </p:nvSpPr>
        <p:spPr>
          <a:xfrm>
            <a:off x="0" y="0"/>
            <a:ext cx="12192000" cy="394855"/>
          </a:xfrm>
          <a:prstGeom prst="rect">
            <a:avLst/>
          </a:prstGeom>
          <a:solidFill>
            <a:srgbClr val="0000FF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N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63B22467-34AC-FE43-9521-B6B80C3DD5BD}"/>
              </a:ext>
            </a:extLst>
          </p:cNvPr>
          <p:cNvSpPr/>
          <p:nvPr/>
        </p:nvSpPr>
        <p:spPr>
          <a:xfrm>
            <a:off x="4496668" y="-33405"/>
            <a:ext cx="361599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CN" sz="2400" b="1" dirty="0">
                <a:solidFill>
                  <a:schemeClr val="bg1"/>
                </a:solidFill>
                <a:latin typeface="Avenir Medium" panose="02000503020000020003" pitchFamily="2" charset="0"/>
              </a:rPr>
              <a:t>Diffusion decision model</a:t>
            </a:r>
            <a:endParaRPr lang="en-CN" sz="24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249531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9353D14D-2A43-4249-B7B9-49C190C8F671}"/>
              </a:ext>
            </a:extLst>
          </p:cNvPr>
          <p:cNvSpPr/>
          <p:nvPr/>
        </p:nvSpPr>
        <p:spPr>
          <a:xfrm>
            <a:off x="4800214" y="631030"/>
            <a:ext cx="270368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>
                <a:solidFill>
                  <a:srgbClr val="C00000"/>
                </a:solidFill>
                <a:latin typeface="Avenir Medium" panose="02000503020000020003" pitchFamily="2" charset="0"/>
              </a:rPr>
              <a:t>Value-based DDM</a:t>
            </a:r>
            <a:endParaRPr lang="en-CN" sz="2400" b="1" dirty="0">
              <a:solidFill>
                <a:srgbClr val="C00000"/>
              </a:solidFill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88AF138E-F59B-9B4C-A7D1-131CA3B8D04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49662" y="1092695"/>
            <a:ext cx="4254026" cy="5581625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37BE4AF6-017F-394C-8D96-6C7826A110C9}"/>
              </a:ext>
            </a:extLst>
          </p:cNvPr>
          <p:cNvSpPr/>
          <p:nvPr/>
        </p:nvSpPr>
        <p:spPr>
          <a:xfrm>
            <a:off x="3583524" y="6505043"/>
            <a:ext cx="5424337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>
                <a:latin typeface="Avenir Light" panose="020B0402020203020204" pitchFamily="34" charset="77"/>
              </a:rPr>
              <a:t>Milosavljevic et al., 2010, Judgment and Decision Making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257AAA46-9B85-F340-BB70-9CE66AA2C15F}"/>
              </a:ext>
            </a:extLst>
          </p:cNvPr>
          <p:cNvSpPr/>
          <p:nvPr/>
        </p:nvSpPr>
        <p:spPr>
          <a:xfrm>
            <a:off x="4487698" y="0"/>
            <a:ext cx="361599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CN" sz="2400" b="1" dirty="0">
                <a:solidFill>
                  <a:srgbClr val="0000FF"/>
                </a:solidFill>
                <a:latin typeface="Avenir Medium" panose="02000503020000020003" pitchFamily="2" charset="0"/>
              </a:rPr>
              <a:t>Diffusion decision model</a:t>
            </a:r>
            <a:endParaRPr lang="en-CN" sz="2400" b="1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5AA4EBE6-FF19-B34C-AC80-A7E62E1A3749}"/>
              </a:ext>
            </a:extLst>
          </p:cNvPr>
          <p:cNvSpPr/>
          <p:nvPr/>
        </p:nvSpPr>
        <p:spPr>
          <a:xfrm>
            <a:off x="0" y="0"/>
            <a:ext cx="12192000" cy="394855"/>
          </a:xfrm>
          <a:prstGeom prst="rect">
            <a:avLst/>
          </a:prstGeom>
          <a:solidFill>
            <a:srgbClr val="0000FF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N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D2275A05-F9B9-4046-BDCC-D08A6AFD671D}"/>
              </a:ext>
            </a:extLst>
          </p:cNvPr>
          <p:cNvSpPr/>
          <p:nvPr/>
        </p:nvSpPr>
        <p:spPr>
          <a:xfrm>
            <a:off x="4496668" y="-33405"/>
            <a:ext cx="361599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CN" sz="2400" b="1" dirty="0">
                <a:solidFill>
                  <a:schemeClr val="bg1"/>
                </a:solidFill>
                <a:latin typeface="Avenir Medium" panose="02000503020000020003" pitchFamily="2" charset="0"/>
              </a:rPr>
              <a:t>Diffusion decision model</a:t>
            </a:r>
            <a:endParaRPr lang="en-CN" sz="24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112200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D9BFA7E0-2CB4-524D-8006-9F9C9CB98C38}"/>
              </a:ext>
            </a:extLst>
          </p:cNvPr>
          <p:cNvSpPr/>
          <p:nvPr/>
        </p:nvSpPr>
        <p:spPr>
          <a:xfrm>
            <a:off x="4487698" y="0"/>
            <a:ext cx="361599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CN" sz="2400" b="1" dirty="0">
                <a:solidFill>
                  <a:srgbClr val="0000FF"/>
                </a:solidFill>
                <a:latin typeface="Avenir Medium" panose="02000503020000020003" pitchFamily="2" charset="0"/>
              </a:rPr>
              <a:t>Diffusion decision model</a:t>
            </a:r>
            <a:endParaRPr lang="en-CN" sz="2400" b="1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5E05854-EAED-2F42-AF2F-74CEA04D57EB}"/>
              </a:ext>
            </a:extLst>
          </p:cNvPr>
          <p:cNvSpPr/>
          <p:nvPr/>
        </p:nvSpPr>
        <p:spPr>
          <a:xfrm>
            <a:off x="0" y="0"/>
            <a:ext cx="12192000" cy="394855"/>
          </a:xfrm>
          <a:prstGeom prst="rect">
            <a:avLst/>
          </a:prstGeom>
          <a:solidFill>
            <a:srgbClr val="0000FF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N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4C920CC4-A56B-414D-8C7F-0B839A655BC2}"/>
              </a:ext>
            </a:extLst>
          </p:cNvPr>
          <p:cNvSpPr/>
          <p:nvPr/>
        </p:nvSpPr>
        <p:spPr>
          <a:xfrm>
            <a:off x="2903821" y="-37405"/>
            <a:ext cx="729988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CN" sz="2400" b="1" dirty="0">
                <a:solidFill>
                  <a:schemeClr val="bg1"/>
                </a:solidFill>
                <a:latin typeface="Avenir Medium" panose="02000503020000020003" pitchFamily="2" charset="0"/>
              </a:rPr>
              <a:t>General picture about reinforcement learning-MDP</a:t>
            </a:r>
            <a:endParaRPr lang="en-CN" sz="2400" b="1" dirty="0">
              <a:solidFill>
                <a:schemeClr val="bg1"/>
              </a:solidFill>
            </a:endParaRPr>
          </a:p>
        </p:txBody>
      </p:sp>
      <p:pic>
        <p:nvPicPr>
          <p:cNvPr id="7" name="图片 1">
            <a:extLst>
              <a:ext uri="{FF2B5EF4-FFF2-40B4-BE49-F238E27FC236}">
                <a16:creationId xmlns:a16="http://schemas.microsoft.com/office/drawing/2014/main" id="{BC5C62C1-9EE8-D64B-86B1-8E6D62E24E9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7705" y="1705509"/>
            <a:ext cx="9279155" cy="3226086"/>
          </a:xfrm>
          <a:prstGeom prst="rect">
            <a:avLst/>
          </a:prstGeom>
        </p:spPr>
      </p:pic>
      <p:sp>
        <p:nvSpPr>
          <p:cNvPr id="8" name="矩形 2">
            <a:extLst>
              <a:ext uri="{FF2B5EF4-FFF2-40B4-BE49-F238E27FC236}">
                <a16:creationId xmlns:a16="http://schemas.microsoft.com/office/drawing/2014/main" id="{61901596-8A83-0D40-8092-A419C82694B2}"/>
              </a:ext>
            </a:extLst>
          </p:cNvPr>
          <p:cNvSpPr/>
          <p:nvPr/>
        </p:nvSpPr>
        <p:spPr>
          <a:xfrm>
            <a:off x="4020230" y="6362929"/>
            <a:ext cx="455092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en-US" altLang="zh-CN" sz="1600" dirty="0">
                <a:latin typeface="Avenir Light" panose="020B0402020203020204" pitchFamily="34" charset="77"/>
              </a:rPr>
              <a:t>Sutton and </a:t>
            </a:r>
            <a:r>
              <a:rPr kumimoji="1" lang="en-US" altLang="zh-CN" sz="1600" dirty="0" err="1">
                <a:latin typeface="Avenir Light" panose="020B0402020203020204" pitchFamily="34" charset="77"/>
              </a:rPr>
              <a:t>Barto</a:t>
            </a:r>
            <a:r>
              <a:rPr kumimoji="1" lang="en-US" altLang="zh-CN" sz="1600" dirty="0">
                <a:latin typeface="Avenir Light" panose="020B0402020203020204" pitchFamily="34" charset="77"/>
              </a:rPr>
              <a:t>, 2018, Reinforcement Learning</a:t>
            </a:r>
            <a:endParaRPr lang="zh-CN" altLang="en-US" sz="1600" dirty="0">
              <a:latin typeface="Avenir Light" panose="020B0402020203020204" pitchFamily="34" charset="77"/>
            </a:endParaRPr>
          </a:p>
        </p:txBody>
      </p:sp>
      <p:sp>
        <p:nvSpPr>
          <p:cNvPr id="9" name="矩形 3">
            <a:extLst>
              <a:ext uri="{FF2B5EF4-FFF2-40B4-BE49-F238E27FC236}">
                <a16:creationId xmlns:a16="http://schemas.microsoft.com/office/drawing/2014/main" id="{C743948F-8EA8-084A-8358-E068095CC619}"/>
              </a:ext>
            </a:extLst>
          </p:cNvPr>
          <p:cNvSpPr/>
          <p:nvPr/>
        </p:nvSpPr>
        <p:spPr>
          <a:xfrm>
            <a:off x="4188834" y="574344"/>
            <a:ext cx="3914854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kumimoji="1" lang="en-US" altLang="zh-CN" sz="2400" b="1" dirty="0">
                <a:solidFill>
                  <a:srgbClr val="C00000"/>
                </a:solidFill>
                <a:latin typeface="Avenir Black" panose="02000503020000020003" pitchFamily="2" charset="0"/>
              </a:rPr>
              <a:t>RL? RL is life!</a:t>
            </a:r>
          </a:p>
          <a:p>
            <a:pPr algn="ctr"/>
            <a:r>
              <a:rPr kumimoji="1" lang="en-US" altLang="zh-CN" sz="2400" b="1" dirty="0">
                <a:solidFill>
                  <a:srgbClr val="C00000"/>
                </a:solidFill>
                <a:latin typeface="Avenir Black" panose="02000503020000020003" pitchFamily="2" charset="0"/>
              </a:rPr>
              <a:t>Markov Decision Process</a:t>
            </a:r>
            <a:endParaRPr lang="zh-CN" altLang="en-US" sz="2400" b="1" dirty="0">
              <a:solidFill>
                <a:srgbClr val="C00000"/>
              </a:solidFill>
              <a:latin typeface="Avenir Black" panose="02000503020000020003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4152604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E223BC4F-9A3A-364C-B7D6-ECF71A26FAC3}"/>
              </a:ext>
            </a:extLst>
          </p:cNvPr>
          <p:cNvSpPr/>
          <p:nvPr/>
        </p:nvSpPr>
        <p:spPr>
          <a:xfrm>
            <a:off x="4487698" y="0"/>
            <a:ext cx="361599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CN" sz="2400" b="1" dirty="0">
                <a:solidFill>
                  <a:srgbClr val="0000FF"/>
                </a:solidFill>
                <a:latin typeface="Avenir Medium" panose="02000503020000020003" pitchFamily="2" charset="0"/>
              </a:rPr>
              <a:t>Diffusion decision model</a:t>
            </a:r>
            <a:endParaRPr lang="en-CN" sz="2400" b="1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CB150B9C-D6D7-1C47-8DD2-BA13D3F56834}"/>
              </a:ext>
            </a:extLst>
          </p:cNvPr>
          <p:cNvSpPr/>
          <p:nvPr/>
        </p:nvSpPr>
        <p:spPr>
          <a:xfrm>
            <a:off x="0" y="0"/>
            <a:ext cx="12192000" cy="394855"/>
          </a:xfrm>
          <a:prstGeom prst="rect">
            <a:avLst/>
          </a:prstGeom>
          <a:solidFill>
            <a:srgbClr val="0000FF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N"/>
          </a:p>
        </p:txBody>
      </p:sp>
      <p:pic>
        <p:nvPicPr>
          <p:cNvPr id="9" name="图片 1">
            <a:extLst>
              <a:ext uri="{FF2B5EF4-FFF2-40B4-BE49-F238E27FC236}">
                <a16:creationId xmlns:a16="http://schemas.microsoft.com/office/drawing/2014/main" id="{53C6FCBC-7167-594C-810D-040AB455BB4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5927" y="1405341"/>
            <a:ext cx="6915294" cy="5334976"/>
          </a:xfrm>
          <a:prstGeom prst="rect">
            <a:avLst/>
          </a:prstGeom>
        </p:spPr>
      </p:pic>
      <p:sp>
        <p:nvSpPr>
          <p:cNvPr id="10" name="矩形 3">
            <a:extLst>
              <a:ext uri="{FF2B5EF4-FFF2-40B4-BE49-F238E27FC236}">
                <a16:creationId xmlns:a16="http://schemas.microsoft.com/office/drawing/2014/main" id="{7EBEC917-650D-A043-B84D-5C5505B0B065}"/>
              </a:ext>
            </a:extLst>
          </p:cNvPr>
          <p:cNvSpPr/>
          <p:nvPr/>
        </p:nvSpPr>
        <p:spPr>
          <a:xfrm>
            <a:off x="5067696" y="6479358"/>
            <a:ext cx="2157129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en-US" altLang="zh-CN" sz="1600" dirty="0">
                <a:latin typeface="Avenir Light" panose="020B0402020203020204" pitchFamily="34" charset="77"/>
              </a:rPr>
              <a:t>Figure from </a:t>
            </a:r>
            <a:r>
              <a:rPr kumimoji="1" lang="en-US" altLang="zh-CN" sz="1600" dirty="0" err="1">
                <a:latin typeface="Avenir Light" panose="020B0402020203020204" pitchFamily="34" charset="77"/>
              </a:rPr>
              <a:t>wikipedia</a:t>
            </a:r>
            <a:endParaRPr lang="zh-CN" altLang="en-US" sz="1600" dirty="0">
              <a:latin typeface="Avenir Light" panose="020B0402020203020204" pitchFamily="34" charset="77"/>
            </a:endParaRPr>
          </a:p>
        </p:txBody>
      </p:sp>
      <p:sp>
        <p:nvSpPr>
          <p:cNvPr id="16" name="矩形 3">
            <a:extLst>
              <a:ext uri="{FF2B5EF4-FFF2-40B4-BE49-F238E27FC236}">
                <a16:creationId xmlns:a16="http://schemas.microsoft.com/office/drawing/2014/main" id="{7A57ED23-D2B0-5540-B531-7DF91439BE25}"/>
              </a:ext>
            </a:extLst>
          </p:cNvPr>
          <p:cNvSpPr/>
          <p:nvPr/>
        </p:nvSpPr>
        <p:spPr>
          <a:xfrm>
            <a:off x="4188834" y="574344"/>
            <a:ext cx="3914854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kumimoji="1" lang="en-US" altLang="zh-CN" sz="2400" b="1" dirty="0">
                <a:solidFill>
                  <a:srgbClr val="C00000"/>
                </a:solidFill>
                <a:latin typeface="Avenir Black" panose="02000503020000020003" pitchFamily="2" charset="0"/>
              </a:rPr>
              <a:t>RL? RL is life!</a:t>
            </a:r>
          </a:p>
          <a:p>
            <a:pPr algn="ctr"/>
            <a:r>
              <a:rPr kumimoji="1" lang="en-US" altLang="zh-CN" sz="2400" b="1" dirty="0">
                <a:solidFill>
                  <a:srgbClr val="C00000"/>
                </a:solidFill>
                <a:latin typeface="Avenir Black" panose="02000503020000020003" pitchFamily="2" charset="0"/>
              </a:rPr>
              <a:t>Markov Decision Process</a:t>
            </a:r>
            <a:endParaRPr lang="zh-CN" altLang="en-US" sz="2400" b="1" dirty="0">
              <a:solidFill>
                <a:srgbClr val="C00000"/>
              </a:solidFill>
              <a:latin typeface="Avenir Black" panose="02000503020000020003" pitchFamily="2" charset="0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B822C28B-0C8C-CB44-BB2A-EBC466E99EF3}"/>
              </a:ext>
            </a:extLst>
          </p:cNvPr>
          <p:cNvSpPr/>
          <p:nvPr/>
        </p:nvSpPr>
        <p:spPr>
          <a:xfrm>
            <a:off x="2903821" y="-37405"/>
            <a:ext cx="729988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CN" sz="2400" b="1" dirty="0">
                <a:solidFill>
                  <a:schemeClr val="bg1"/>
                </a:solidFill>
                <a:latin typeface="Avenir Medium" panose="02000503020000020003" pitchFamily="2" charset="0"/>
              </a:rPr>
              <a:t>General picture about reinforcement learning-MDP</a:t>
            </a:r>
            <a:endParaRPr lang="en-CN" sz="24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74379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C8ECB034-AB22-F047-874A-E28CAEECD976}"/>
              </a:ext>
            </a:extLst>
          </p:cNvPr>
          <p:cNvSpPr/>
          <p:nvPr/>
        </p:nvSpPr>
        <p:spPr>
          <a:xfrm>
            <a:off x="885825" y="745330"/>
            <a:ext cx="1083767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CN" sz="2400" b="1" dirty="0">
                <a:solidFill>
                  <a:srgbClr val="C00000"/>
                </a:solidFill>
                <a:latin typeface="Avenir Medium" panose="02000503020000020003" pitchFamily="2" charset="0"/>
              </a:rPr>
              <a:t>Response time is a distribution! </a:t>
            </a:r>
            <a:r>
              <a:rPr lang="en-US" sz="2400" b="1" dirty="0">
                <a:solidFill>
                  <a:srgbClr val="C00000"/>
                </a:solidFill>
                <a:latin typeface="Avenir Medium" panose="02000503020000020003" pitchFamily="2" charset="0"/>
              </a:rPr>
              <a:t>B</a:t>
            </a:r>
            <a:r>
              <a:rPr lang="en-CN" sz="2400" b="1" dirty="0">
                <a:solidFill>
                  <a:srgbClr val="C00000"/>
                </a:solidFill>
                <a:latin typeface="Avenir Medium" panose="02000503020000020003" pitchFamily="2" charset="0"/>
              </a:rPr>
              <a:t>ut what would be the </a:t>
            </a:r>
            <a:r>
              <a:rPr lang="en-US" sz="2400" b="1" dirty="0">
                <a:solidFill>
                  <a:srgbClr val="C00000"/>
                </a:solidFill>
                <a:latin typeface="Avenir Medium" panose="02000503020000020003" pitchFamily="2" charset="0"/>
              </a:rPr>
              <a:t>b</a:t>
            </a:r>
            <a:r>
              <a:rPr lang="en-CN" sz="2400" b="1" dirty="0">
                <a:solidFill>
                  <a:srgbClr val="C00000"/>
                </a:solidFill>
                <a:latin typeface="Avenir Medium" panose="02000503020000020003" pitchFamily="2" charset="0"/>
              </a:rPr>
              <a:t>est-fitted PDF?</a:t>
            </a:r>
            <a:endParaRPr lang="en-CN" sz="2400" b="1" dirty="0">
              <a:solidFill>
                <a:srgbClr val="C00000"/>
              </a:solidFill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32CB1D7C-1F67-B647-AF63-ED723910B00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85925" y="1343563"/>
            <a:ext cx="9029700" cy="4600036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7925A4AE-C581-474B-8207-332DA160A9DD}"/>
              </a:ext>
            </a:extLst>
          </p:cNvPr>
          <p:cNvSpPr/>
          <p:nvPr/>
        </p:nvSpPr>
        <p:spPr>
          <a:xfrm>
            <a:off x="0" y="0"/>
            <a:ext cx="12192000" cy="394855"/>
          </a:xfrm>
          <a:prstGeom prst="rect">
            <a:avLst/>
          </a:prstGeom>
          <a:solidFill>
            <a:srgbClr val="0000FF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N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DC4274E2-56D6-DA48-9FA8-1B453736D8A6}"/>
              </a:ext>
            </a:extLst>
          </p:cNvPr>
          <p:cNvSpPr/>
          <p:nvPr/>
        </p:nvSpPr>
        <p:spPr>
          <a:xfrm>
            <a:off x="4496668" y="-33405"/>
            <a:ext cx="361599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CN" sz="2400" b="1" dirty="0">
                <a:solidFill>
                  <a:schemeClr val="bg1"/>
                </a:solidFill>
                <a:latin typeface="Avenir Medium" panose="02000503020000020003" pitchFamily="2" charset="0"/>
              </a:rPr>
              <a:t>Diffusion decision model</a:t>
            </a:r>
            <a:endParaRPr lang="en-CN" sz="24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74175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CB150B9C-D6D7-1C47-8DD2-BA13D3F56834}"/>
              </a:ext>
            </a:extLst>
          </p:cNvPr>
          <p:cNvSpPr/>
          <p:nvPr/>
        </p:nvSpPr>
        <p:spPr>
          <a:xfrm>
            <a:off x="-12082" y="-41343"/>
            <a:ext cx="12192000" cy="394855"/>
          </a:xfrm>
          <a:prstGeom prst="rect">
            <a:avLst/>
          </a:prstGeom>
          <a:solidFill>
            <a:srgbClr val="0000FF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N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1217B3B0-49A5-6E40-8361-BDC04ED6E5CB}"/>
              </a:ext>
            </a:extLst>
          </p:cNvPr>
          <p:cNvSpPr/>
          <p:nvPr/>
        </p:nvSpPr>
        <p:spPr>
          <a:xfrm>
            <a:off x="123788" y="-74749"/>
            <a:ext cx="1194442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CN" sz="2400" b="1" dirty="0">
                <a:solidFill>
                  <a:schemeClr val="bg1"/>
                </a:solidFill>
                <a:latin typeface="Avenir Medium" panose="02000503020000020003" pitchFamily="2" charset="0"/>
              </a:rPr>
              <a:t>The most simple, widely used reinforement learning model---Rescorla-Wagner Model</a:t>
            </a:r>
            <a:endParaRPr lang="en-CN" sz="2400" b="1" dirty="0">
              <a:solidFill>
                <a:schemeClr val="bg1"/>
              </a:solidFill>
            </a:endParaRPr>
          </a:p>
        </p:txBody>
      </p:sp>
      <p:sp>
        <p:nvSpPr>
          <p:cNvPr id="11" name="Rectangle 2">
            <a:extLst>
              <a:ext uri="{FF2B5EF4-FFF2-40B4-BE49-F238E27FC236}">
                <a16:creationId xmlns:a16="http://schemas.microsoft.com/office/drawing/2014/main" id="{3BC843C3-70A0-F944-A137-EE223AA21D4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209800" y="550333"/>
            <a:ext cx="7772400" cy="1143000"/>
          </a:xfrm>
        </p:spPr>
        <p:txBody>
          <a:bodyPr>
            <a:normAutofit/>
          </a:bodyPr>
          <a:lstStyle/>
          <a:p>
            <a:pPr algn="ctr"/>
            <a:r>
              <a:rPr lang="en-US" altLang="en-CN" sz="3600" dirty="0">
                <a:solidFill>
                  <a:srgbClr val="C00000"/>
                </a:solidFill>
                <a:latin typeface="Avenir Light" panose="020B0402020203020204" pitchFamily="34" charset="77"/>
              </a:rPr>
              <a:t>Rescorla-Wagner Theory (1972)</a:t>
            </a:r>
          </a:p>
        </p:txBody>
      </p:sp>
      <p:sp>
        <p:nvSpPr>
          <p:cNvPr id="12" name="Rectangle 3">
            <a:extLst>
              <a:ext uri="{FF2B5EF4-FFF2-40B4-BE49-F238E27FC236}">
                <a16:creationId xmlns:a16="http://schemas.microsoft.com/office/drawing/2014/main" id="{83FC821F-2666-CB41-8C50-40BA7FFC062F}"/>
              </a:ext>
            </a:extLst>
          </p:cNvPr>
          <p:cNvSpPr txBox="1">
            <a:spLocks noChangeArrowheads="1"/>
          </p:cNvSpPr>
          <p:nvPr/>
        </p:nvSpPr>
        <p:spPr>
          <a:xfrm>
            <a:off x="262467" y="1856750"/>
            <a:ext cx="9533467" cy="4114800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en-CN" dirty="0">
                <a:latin typeface="Avenir Book" panose="02000503020000020003" pitchFamily="2" charset="0"/>
              </a:rPr>
              <a:t>Simple “delta-rule” model</a:t>
            </a:r>
          </a:p>
          <a:p>
            <a:pPr marL="0" indent="0">
              <a:buNone/>
            </a:pPr>
            <a:r>
              <a:rPr lang="en-US" altLang="en-CN" dirty="0">
                <a:latin typeface="Avenir Book" panose="02000503020000020003" pitchFamily="2" charset="0"/>
              </a:rPr>
              <a:t>If stimulus present S = 1 (S=0 if not present)</a:t>
            </a:r>
          </a:p>
          <a:p>
            <a:pPr marL="0" indent="0">
              <a:buNone/>
            </a:pPr>
            <a:r>
              <a:rPr lang="en-US" altLang="en-CN" dirty="0">
                <a:latin typeface="Avenir Book" panose="02000503020000020003" pitchFamily="2" charset="0"/>
              </a:rPr>
              <a:t>w = w +</a:t>
            </a:r>
            <a:r>
              <a:rPr lang="en-US" altLang="en-CN" dirty="0">
                <a:solidFill>
                  <a:srgbClr val="0000FF"/>
                </a:solidFill>
                <a:latin typeface="Avenir Book" panose="02000503020000020003" pitchFamily="2" charset="0"/>
              </a:rPr>
              <a:t> epsilon</a:t>
            </a:r>
            <a:r>
              <a:rPr lang="en-US" altLang="en-CN" dirty="0">
                <a:latin typeface="Avenir Book" panose="02000503020000020003" pitchFamily="2" charset="0"/>
              </a:rPr>
              <a:t>*S*</a:t>
            </a:r>
            <a:r>
              <a:rPr lang="en-US" altLang="en-CN" dirty="0">
                <a:solidFill>
                  <a:srgbClr val="00B050"/>
                </a:solidFill>
                <a:latin typeface="Avenir Book" panose="02000503020000020003" pitchFamily="2" charset="0"/>
              </a:rPr>
              <a:t>delta</a:t>
            </a:r>
          </a:p>
          <a:p>
            <a:pPr marL="0" indent="0">
              <a:buNone/>
            </a:pPr>
            <a:r>
              <a:rPr lang="en-US" altLang="en-CN" dirty="0">
                <a:solidFill>
                  <a:srgbClr val="00B050"/>
                </a:solidFill>
                <a:latin typeface="Avenir Book" panose="02000503020000020003" pitchFamily="2" charset="0"/>
              </a:rPr>
              <a:t>delta</a:t>
            </a:r>
            <a:r>
              <a:rPr lang="en-US" altLang="en-CN" dirty="0">
                <a:latin typeface="Avenir Book" panose="02000503020000020003" pitchFamily="2" charset="0"/>
              </a:rPr>
              <a:t> = </a:t>
            </a:r>
            <a:r>
              <a:rPr lang="en-US" altLang="en-CN" dirty="0">
                <a:solidFill>
                  <a:srgbClr val="C00000"/>
                </a:solidFill>
                <a:latin typeface="Avenir Book" panose="02000503020000020003" pitchFamily="2" charset="0"/>
              </a:rPr>
              <a:t>r</a:t>
            </a:r>
            <a:r>
              <a:rPr lang="en-US" altLang="en-CN" dirty="0">
                <a:latin typeface="Avenir Book" panose="02000503020000020003" pitchFamily="2" charset="0"/>
              </a:rPr>
              <a:t> – </a:t>
            </a:r>
            <a:r>
              <a:rPr lang="en-US" altLang="en-CN" dirty="0" err="1">
                <a:latin typeface="Avenir Book" panose="02000503020000020003" pitchFamily="2" charset="0"/>
              </a:rPr>
              <a:t>wS</a:t>
            </a:r>
            <a:r>
              <a:rPr lang="en-US" altLang="en-CN" dirty="0">
                <a:latin typeface="Avenir Book" panose="02000503020000020003" pitchFamily="2" charset="0"/>
              </a:rPr>
              <a:t> </a:t>
            </a:r>
          </a:p>
          <a:p>
            <a:pPr marL="0" indent="0">
              <a:buNone/>
            </a:pPr>
            <a:r>
              <a:rPr lang="en-US" altLang="en-CN" sz="1900" dirty="0">
                <a:solidFill>
                  <a:srgbClr val="C00000"/>
                </a:solidFill>
                <a:latin typeface="Avenir Book" panose="02000503020000020003" pitchFamily="2" charset="0"/>
              </a:rPr>
              <a:t>r</a:t>
            </a:r>
            <a:r>
              <a:rPr lang="en-US" altLang="en-CN" sz="1900" dirty="0">
                <a:latin typeface="Avenir Book" panose="02000503020000020003" pitchFamily="2" charset="0"/>
              </a:rPr>
              <a:t> – reinforcer</a:t>
            </a:r>
          </a:p>
          <a:p>
            <a:pPr marL="0" indent="0">
              <a:buNone/>
            </a:pPr>
            <a:r>
              <a:rPr lang="en-US" altLang="en-CN" sz="1900" dirty="0">
                <a:latin typeface="Avenir Book" panose="02000503020000020003" pitchFamily="2" charset="0"/>
              </a:rPr>
              <a:t>S-CS</a:t>
            </a:r>
          </a:p>
          <a:p>
            <a:pPr marL="0" indent="0">
              <a:buNone/>
            </a:pPr>
            <a:r>
              <a:rPr lang="en-US" altLang="en-CN" sz="1900" dirty="0">
                <a:solidFill>
                  <a:srgbClr val="0000FF"/>
                </a:solidFill>
                <a:latin typeface="Avenir Book" panose="02000503020000020003" pitchFamily="2" charset="0"/>
              </a:rPr>
              <a:t>epsilon</a:t>
            </a:r>
            <a:r>
              <a:rPr lang="en-US" altLang="en-CN" sz="1900" dirty="0">
                <a:latin typeface="Avenir Book" panose="02000503020000020003" pitchFamily="2" charset="0"/>
              </a:rPr>
              <a:t>-learning rate</a:t>
            </a:r>
          </a:p>
          <a:p>
            <a:pPr marL="0" indent="0">
              <a:buNone/>
            </a:pPr>
            <a:r>
              <a:rPr lang="en-US" altLang="en-CN" sz="1900" dirty="0">
                <a:solidFill>
                  <a:srgbClr val="00B050"/>
                </a:solidFill>
                <a:latin typeface="Avenir Book" panose="02000503020000020003" pitchFamily="2" charset="0"/>
              </a:rPr>
              <a:t>delta</a:t>
            </a:r>
            <a:r>
              <a:rPr lang="en-US" altLang="en-CN" sz="1900" dirty="0">
                <a:latin typeface="Avenir Book" panose="02000503020000020003" pitchFamily="2" charset="0"/>
              </a:rPr>
              <a:t>-Prediction error</a:t>
            </a:r>
          </a:p>
          <a:p>
            <a:pPr marL="0" indent="0">
              <a:buNone/>
            </a:pPr>
            <a:endParaRPr lang="en-US" altLang="en-CN" dirty="0">
              <a:latin typeface="Avenir Book" panose="02000503020000020003" pitchFamily="2" charset="0"/>
            </a:endParaRPr>
          </a:p>
          <a:p>
            <a:pPr marL="0" indent="0">
              <a:buNone/>
            </a:pPr>
            <a:endParaRPr lang="en-US" altLang="en-CN" dirty="0">
              <a:latin typeface="Avenir Book" panose="02000503020000020003" pitchFamily="2" charset="0"/>
            </a:endParaRPr>
          </a:p>
          <a:p>
            <a:pPr marL="0" indent="0">
              <a:buNone/>
            </a:pPr>
            <a:r>
              <a:rPr lang="en-US" altLang="en-CN" dirty="0">
                <a:solidFill>
                  <a:srgbClr val="0000FF"/>
                </a:solidFill>
                <a:latin typeface="Avenir Book" panose="02000503020000020003" pitchFamily="2" charset="0"/>
              </a:rPr>
              <a:t>Now, You can answer! How animals learn from errors?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C0F7B56-ACA0-E543-8D33-11560DB60D2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17881" y="1634053"/>
            <a:ext cx="5073810" cy="370841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52689031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1EA07BFC-6844-3240-863E-12F0CC20EBAA}"/>
              </a:ext>
            </a:extLst>
          </p:cNvPr>
          <p:cNvSpPr/>
          <p:nvPr/>
        </p:nvSpPr>
        <p:spPr>
          <a:xfrm>
            <a:off x="-12082" y="-41343"/>
            <a:ext cx="12192000" cy="394855"/>
          </a:xfrm>
          <a:prstGeom prst="rect">
            <a:avLst/>
          </a:prstGeom>
          <a:solidFill>
            <a:srgbClr val="0000FF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N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1056FDC-C680-DF4E-ABF7-03A28D833056}"/>
              </a:ext>
            </a:extLst>
          </p:cNvPr>
          <p:cNvSpPr/>
          <p:nvPr/>
        </p:nvSpPr>
        <p:spPr>
          <a:xfrm>
            <a:off x="4318883" y="-74749"/>
            <a:ext cx="353006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CN" sz="2400" b="1" dirty="0">
                <a:solidFill>
                  <a:schemeClr val="bg1"/>
                </a:solidFill>
                <a:latin typeface="Avenir Medium" panose="02000503020000020003" pitchFamily="2" charset="0"/>
              </a:rPr>
              <a:t>Rescorla-Wagner Model</a:t>
            </a:r>
            <a:endParaRPr lang="en-CN" sz="2400" b="1" dirty="0">
              <a:solidFill>
                <a:schemeClr val="bg1"/>
              </a:solidFill>
            </a:endParaRP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AB5C16AB-79F3-1D47-B2D0-8F1E04824D6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4315" y="1897743"/>
            <a:ext cx="9349952" cy="3135540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A41D9838-EACB-7A4C-865D-745E7C03130B}"/>
              </a:ext>
            </a:extLst>
          </p:cNvPr>
          <p:cNvSpPr/>
          <p:nvPr/>
        </p:nvSpPr>
        <p:spPr>
          <a:xfrm>
            <a:off x="1504315" y="1034535"/>
            <a:ext cx="996144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en-CN" sz="2800" dirty="0">
                <a:solidFill>
                  <a:srgbClr val="0000FF"/>
                </a:solidFill>
                <a:latin typeface="Avenir Book" panose="02000503020000020003" pitchFamily="2" charset="0"/>
              </a:rPr>
              <a:t>Now, You can answer! How human/animals learn from errors?</a:t>
            </a:r>
          </a:p>
        </p:txBody>
      </p:sp>
    </p:spTree>
    <p:extLst>
      <p:ext uri="{BB962C8B-B14F-4D97-AF65-F5344CB8AC3E}">
        <p14:creationId xmlns:p14="http://schemas.microsoft.com/office/powerpoint/2010/main" val="411391298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1EA07BFC-6844-3240-863E-12F0CC20EBAA}"/>
              </a:ext>
            </a:extLst>
          </p:cNvPr>
          <p:cNvSpPr/>
          <p:nvPr/>
        </p:nvSpPr>
        <p:spPr>
          <a:xfrm>
            <a:off x="-12082" y="-41343"/>
            <a:ext cx="12192000" cy="394855"/>
          </a:xfrm>
          <a:prstGeom prst="rect">
            <a:avLst/>
          </a:prstGeom>
          <a:solidFill>
            <a:srgbClr val="0000FF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N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1056FDC-C680-DF4E-ABF7-03A28D833056}"/>
              </a:ext>
            </a:extLst>
          </p:cNvPr>
          <p:cNvSpPr/>
          <p:nvPr/>
        </p:nvSpPr>
        <p:spPr>
          <a:xfrm>
            <a:off x="4318883" y="-74749"/>
            <a:ext cx="353006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CN" sz="2400" b="1" dirty="0">
                <a:solidFill>
                  <a:schemeClr val="bg1"/>
                </a:solidFill>
                <a:latin typeface="Avenir Medium" panose="02000503020000020003" pitchFamily="2" charset="0"/>
              </a:rPr>
              <a:t>Rescorla-Wagner Model</a:t>
            </a:r>
            <a:endParaRPr lang="en-CN" sz="2400" b="1" dirty="0">
              <a:solidFill>
                <a:schemeClr val="bg1"/>
              </a:solidFill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3604BF1-9243-2541-ABE4-7E2227350402}"/>
              </a:ext>
            </a:extLst>
          </p:cNvPr>
          <p:cNvSpPr/>
          <p:nvPr/>
        </p:nvSpPr>
        <p:spPr>
          <a:xfrm>
            <a:off x="1521249" y="2557572"/>
            <a:ext cx="9365000" cy="18158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en-CN" sz="2800" dirty="0">
                <a:solidFill>
                  <a:srgbClr val="0000FF"/>
                </a:solidFill>
                <a:latin typeface="Avenir Book" panose="02000503020000020003" pitchFamily="2" charset="0"/>
              </a:rPr>
              <a:t>Since you’ve acquired the value of each potential choices</a:t>
            </a:r>
          </a:p>
          <a:p>
            <a:pPr algn="ctr"/>
            <a:r>
              <a:rPr lang="en-US" altLang="en-CN" sz="2800" dirty="0">
                <a:solidFill>
                  <a:srgbClr val="0000FF"/>
                </a:solidFill>
                <a:latin typeface="Avenir Book" panose="02000503020000020003" pitchFamily="2" charset="0"/>
              </a:rPr>
              <a:t>trial by trial</a:t>
            </a:r>
          </a:p>
          <a:p>
            <a:pPr algn="ctr"/>
            <a:endParaRPr lang="en-US" altLang="en-CN" sz="2800" dirty="0">
              <a:solidFill>
                <a:srgbClr val="0000FF"/>
              </a:solidFill>
              <a:latin typeface="Avenir Book" panose="02000503020000020003" pitchFamily="2" charset="0"/>
            </a:endParaRPr>
          </a:p>
          <a:p>
            <a:pPr algn="ctr"/>
            <a:r>
              <a:rPr lang="en-US" altLang="en-CN" sz="2800" dirty="0">
                <a:solidFill>
                  <a:srgbClr val="0000FF"/>
                </a:solidFill>
                <a:latin typeface="Avenir Book" panose="02000503020000020003" pitchFamily="2" charset="0"/>
              </a:rPr>
              <a:t>Then, how do you make your decisions?</a:t>
            </a:r>
          </a:p>
        </p:txBody>
      </p:sp>
    </p:spTree>
    <p:extLst>
      <p:ext uri="{BB962C8B-B14F-4D97-AF65-F5344CB8AC3E}">
        <p14:creationId xmlns:p14="http://schemas.microsoft.com/office/powerpoint/2010/main" val="113708183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1EA07BFC-6844-3240-863E-12F0CC20EBAA}"/>
              </a:ext>
            </a:extLst>
          </p:cNvPr>
          <p:cNvSpPr/>
          <p:nvPr/>
        </p:nvSpPr>
        <p:spPr>
          <a:xfrm>
            <a:off x="-12082" y="-41343"/>
            <a:ext cx="12192000" cy="394855"/>
          </a:xfrm>
          <a:prstGeom prst="rect">
            <a:avLst/>
          </a:prstGeom>
          <a:solidFill>
            <a:srgbClr val="0000FF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N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1056FDC-C680-DF4E-ABF7-03A28D833056}"/>
              </a:ext>
            </a:extLst>
          </p:cNvPr>
          <p:cNvSpPr/>
          <p:nvPr/>
        </p:nvSpPr>
        <p:spPr>
          <a:xfrm>
            <a:off x="4318883" y="-74749"/>
            <a:ext cx="353006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CN" sz="2400" b="1" dirty="0">
                <a:solidFill>
                  <a:schemeClr val="bg1"/>
                </a:solidFill>
                <a:latin typeface="Avenir Medium" panose="02000503020000020003" pitchFamily="2" charset="0"/>
              </a:rPr>
              <a:t>Rescorla-Wagner Model</a:t>
            </a:r>
            <a:endParaRPr lang="en-CN" sz="2400" b="1" dirty="0">
              <a:solidFill>
                <a:schemeClr val="bg1"/>
              </a:solidFill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347D4AA4-5253-2641-B368-FFCECA1AE0E2}"/>
              </a:ext>
            </a:extLst>
          </p:cNvPr>
          <p:cNvSpPr/>
          <p:nvPr/>
        </p:nvSpPr>
        <p:spPr>
          <a:xfrm>
            <a:off x="3372165" y="1071394"/>
            <a:ext cx="573105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en-CN" sz="2800" b="1" dirty="0" err="1">
                <a:solidFill>
                  <a:srgbClr val="0000FF"/>
                </a:solidFill>
                <a:latin typeface="Avenir Book" panose="02000503020000020003" pitchFamily="2" charset="0"/>
              </a:rPr>
              <a:t>softmax</a:t>
            </a:r>
            <a:r>
              <a:rPr lang="en-US" altLang="en-CN" sz="2800" b="1" dirty="0">
                <a:solidFill>
                  <a:srgbClr val="0000FF"/>
                </a:solidFill>
                <a:latin typeface="Avenir Book" panose="02000503020000020003" pitchFamily="2" charset="0"/>
              </a:rPr>
              <a:t> function, sigmoid function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EC672BB-79A0-DD48-8826-ED1FD06CE66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64612" y="2171955"/>
            <a:ext cx="6038609" cy="2828965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613B5CCC-477D-834D-9743-AD1987B20D0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17826" y="5173570"/>
            <a:ext cx="4639733" cy="15849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899562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6FB34906-8EAF-6846-A899-4AE30C365DE8}"/>
              </a:ext>
            </a:extLst>
          </p:cNvPr>
          <p:cNvSpPr/>
          <p:nvPr/>
        </p:nvSpPr>
        <p:spPr>
          <a:xfrm>
            <a:off x="-12082" y="-41343"/>
            <a:ext cx="12192000" cy="394855"/>
          </a:xfrm>
          <a:prstGeom prst="rect">
            <a:avLst/>
          </a:prstGeom>
          <a:solidFill>
            <a:srgbClr val="0000FF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N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7F8C4BC9-4F46-0744-B15E-6199CE942169}"/>
              </a:ext>
            </a:extLst>
          </p:cNvPr>
          <p:cNvSpPr/>
          <p:nvPr/>
        </p:nvSpPr>
        <p:spPr>
          <a:xfrm>
            <a:off x="2845683" y="-74749"/>
            <a:ext cx="684597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CN" sz="2400" b="1" dirty="0">
                <a:solidFill>
                  <a:schemeClr val="bg1"/>
                </a:solidFill>
                <a:latin typeface="Avenir Medium" panose="02000503020000020003" pitchFamily="2" charset="0"/>
              </a:rPr>
              <a:t>Rescorla-Wagner Model + Drift Diffusion Model</a:t>
            </a:r>
            <a:endParaRPr lang="en-CN" sz="2400" b="1" dirty="0">
              <a:solidFill>
                <a:schemeClr val="bg1"/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F25398F-1238-8C42-802B-224736A7B27C}"/>
              </a:ext>
            </a:extLst>
          </p:cNvPr>
          <p:cNvSpPr/>
          <p:nvPr/>
        </p:nvSpPr>
        <p:spPr>
          <a:xfrm>
            <a:off x="1374724" y="3173125"/>
            <a:ext cx="1022812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en-CN" sz="3200" dirty="0">
                <a:solidFill>
                  <a:srgbClr val="0000FF"/>
                </a:solidFill>
                <a:latin typeface="Avenir Book" panose="02000503020000020003" pitchFamily="2" charset="0"/>
              </a:rPr>
              <a:t>Please imagine their combination before my next slide!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C722415-E041-D940-8CA2-4986912FF17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8933" y="3886200"/>
            <a:ext cx="2895600" cy="29718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168E1AB9-31CE-0944-8B71-D142AE0B18A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29984" y="4991673"/>
            <a:ext cx="1592168" cy="1634067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5AADE55C-4A16-F44B-90F3-68FE7E31EA4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18099" y="5779072"/>
            <a:ext cx="882704" cy="9059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740307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6FB34906-8EAF-6846-A899-4AE30C365DE8}"/>
              </a:ext>
            </a:extLst>
          </p:cNvPr>
          <p:cNvSpPr/>
          <p:nvPr/>
        </p:nvSpPr>
        <p:spPr>
          <a:xfrm>
            <a:off x="-12082" y="-41343"/>
            <a:ext cx="12192000" cy="394855"/>
          </a:xfrm>
          <a:prstGeom prst="rect">
            <a:avLst/>
          </a:prstGeom>
          <a:solidFill>
            <a:srgbClr val="0000FF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N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7F8C4BC9-4F46-0744-B15E-6199CE942169}"/>
              </a:ext>
            </a:extLst>
          </p:cNvPr>
          <p:cNvSpPr/>
          <p:nvPr/>
        </p:nvSpPr>
        <p:spPr>
          <a:xfrm>
            <a:off x="2845683" y="-74749"/>
            <a:ext cx="684597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CN" sz="2400" b="1" dirty="0">
                <a:solidFill>
                  <a:schemeClr val="bg1"/>
                </a:solidFill>
                <a:latin typeface="Avenir Medium" panose="02000503020000020003" pitchFamily="2" charset="0"/>
              </a:rPr>
              <a:t>Rescorla-Wagner Model + Drift Diffusion Model</a:t>
            </a:r>
            <a:endParaRPr lang="en-CN" sz="2400" b="1" dirty="0">
              <a:solidFill>
                <a:schemeClr val="bg1"/>
              </a:solidFill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A97DEA07-1F0D-8244-948E-D178998200A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97200" y="922544"/>
            <a:ext cx="6045200" cy="1587822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9C140F4-B740-484C-A4E1-7649DFDA36B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45683" y="2305351"/>
            <a:ext cx="3147483" cy="899281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2ADB8F4-A790-CD42-A0D0-1DF19E60E15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45683" y="3280832"/>
            <a:ext cx="4537250" cy="9716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315112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6FB34906-8EAF-6846-A899-4AE30C365DE8}"/>
              </a:ext>
            </a:extLst>
          </p:cNvPr>
          <p:cNvSpPr/>
          <p:nvPr/>
        </p:nvSpPr>
        <p:spPr>
          <a:xfrm>
            <a:off x="-12082" y="-41343"/>
            <a:ext cx="12192000" cy="394855"/>
          </a:xfrm>
          <a:prstGeom prst="rect">
            <a:avLst/>
          </a:prstGeom>
          <a:solidFill>
            <a:srgbClr val="0000FF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N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7F8C4BC9-4F46-0744-B15E-6199CE942169}"/>
              </a:ext>
            </a:extLst>
          </p:cNvPr>
          <p:cNvSpPr/>
          <p:nvPr/>
        </p:nvSpPr>
        <p:spPr>
          <a:xfrm>
            <a:off x="2227616" y="-74749"/>
            <a:ext cx="833273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CN" sz="2400" b="1" dirty="0">
                <a:solidFill>
                  <a:schemeClr val="bg1"/>
                </a:solidFill>
                <a:latin typeface="Avenir Medium" panose="02000503020000020003" pitchFamily="2" charset="0"/>
              </a:rPr>
              <a:t>Bonus-How to find the optimal parameters for our Model?</a:t>
            </a:r>
            <a:endParaRPr lang="en-CN" sz="2400" b="1" dirty="0">
              <a:solidFill>
                <a:schemeClr val="bg1"/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D5BDB970-B1DF-0749-B86C-D208CA4CAFF7}"/>
              </a:ext>
            </a:extLst>
          </p:cNvPr>
          <p:cNvSpPr/>
          <p:nvPr/>
        </p:nvSpPr>
        <p:spPr>
          <a:xfrm>
            <a:off x="3073318" y="2656658"/>
            <a:ext cx="6021200" cy="206210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en-CN" sz="3200" dirty="0">
                <a:solidFill>
                  <a:srgbClr val="0000FF"/>
                </a:solidFill>
                <a:latin typeface="Avenir Book" panose="02000503020000020003" pitchFamily="2" charset="0"/>
              </a:rPr>
              <a:t>e.g.</a:t>
            </a:r>
          </a:p>
          <a:p>
            <a:pPr algn="ctr"/>
            <a:r>
              <a:rPr lang="en-US" altLang="en-CN" sz="3200" dirty="0">
                <a:solidFill>
                  <a:srgbClr val="0000FF"/>
                </a:solidFill>
                <a:latin typeface="Avenir Book" panose="02000503020000020003" pitchFamily="2" charset="0"/>
              </a:rPr>
              <a:t>Maximum Likelihood Estimation</a:t>
            </a:r>
          </a:p>
          <a:p>
            <a:pPr algn="ctr"/>
            <a:endParaRPr lang="en-US" altLang="en-CN" sz="3200" dirty="0">
              <a:solidFill>
                <a:srgbClr val="0000FF"/>
              </a:solidFill>
              <a:latin typeface="Avenir Book" panose="02000503020000020003" pitchFamily="2" charset="0"/>
            </a:endParaRPr>
          </a:p>
          <a:p>
            <a:pPr algn="ctr"/>
            <a:endParaRPr lang="en-US" altLang="en-CN" sz="3200" dirty="0">
              <a:solidFill>
                <a:srgbClr val="0000FF"/>
              </a:solidFill>
              <a:latin typeface="Avenir Book" panose="02000503020000020003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4670892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0BBB277F-9869-4A49-8536-EF1C964BF0A0}"/>
              </a:ext>
            </a:extLst>
          </p:cNvPr>
          <p:cNvSpPr/>
          <p:nvPr/>
        </p:nvSpPr>
        <p:spPr>
          <a:xfrm>
            <a:off x="-12082" y="-41343"/>
            <a:ext cx="12192000" cy="394855"/>
          </a:xfrm>
          <a:prstGeom prst="rect">
            <a:avLst/>
          </a:prstGeom>
          <a:solidFill>
            <a:srgbClr val="0000FF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N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DE6B99E-4556-684E-9C5E-F914F9E3C8B8}"/>
              </a:ext>
            </a:extLst>
          </p:cNvPr>
          <p:cNvSpPr/>
          <p:nvPr/>
        </p:nvSpPr>
        <p:spPr>
          <a:xfrm>
            <a:off x="2227616" y="-74749"/>
            <a:ext cx="833273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CN" sz="2400" b="1" dirty="0">
                <a:solidFill>
                  <a:schemeClr val="bg1"/>
                </a:solidFill>
                <a:latin typeface="Avenir Medium" panose="02000503020000020003" pitchFamily="2" charset="0"/>
              </a:rPr>
              <a:t>Bonus-How to find the optimal parameters for our Model?</a:t>
            </a:r>
            <a:endParaRPr lang="en-CN" sz="2400" b="1" dirty="0">
              <a:solidFill>
                <a:schemeClr val="bg1"/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1F862A8D-3FB7-0C41-8BE1-1B3035645525}"/>
              </a:ext>
            </a:extLst>
          </p:cNvPr>
          <p:cNvSpPr/>
          <p:nvPr/>
        </p:nvSpPr>
        <p:spPr>
          <a:xfrm>
            <a:off x="2143639" y="523058"/>
            <a:ext cx="7904728" cy="15081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en-CN" sz="3200" dirty="0">
                <a:solidFill>
                  <a:srgbClr val="0000FF"/>
                </a:solidFill>
                <a:latin typeface="Avenir Book" panose="02000503020000020003" pitchFamily="2" charset="0"/>
              </a:rPr>
              <a:t>Maximum Likelihood Estimation</a:t>
            </a:r>
          </a:p>
          <a:p>
            <a:pPr algn="ctr"/>
            <a:endParaRPr lang="en-US" altLang="en-CN" sz="3200" dirty="0">
              <a:solidFill>
                <a:srgbClr val="0000FF"/>
              </a:solidFill>
              <a:latin typeface="Avenir Book" panose="02000503020000020003" pitchFamily="2" charset="0"/>
            </a:endParaRPr>
          </a:p>
          <a:p>
            <a:pPr algn="ctr"/>
            <a:r>
              <a:rPr lang="en-US" altLang="en-CN" sz="2800" i="1" dirty="0">
                <a:solidFill>
                  <a:srgbClr val="0000FF"/>
                </a:solidFill>
                <a:latin typeface="Avenir Book" panose="02000503020000020003" pitchFamily="2" charset="0"/>
              </a:rPr>
              <a:t>Let’s start from the most simple linear regression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7B3FADFD-E467-1C4A-A63A-CFD1B72BA8E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85400" y="1936205"/>
            <a:ext cx="5700184" cy="2526731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C883640F-0ED6-DC40-B161-E92225E21F8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16817" y="4271433"/>
            <a:ext cx="4965700" cy="2311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576736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0BBB277F-9869-4A49-8536-EF1C964BF0A0}"/>
              </a:ext>
            </a:extLst>
          </p:cNvPr>
          <p:cNvSpPr/>
          <p:nvPr/>
        </p:nvSpPr>
        <p:spPr>
          <a:xfrm>
            <a:off x="-12082" y="-41343"/>
            <a:ext cx="12192000" cy="394855"/>
          </a:xfrm>
          <a:prstGeom prst="rect">
            <a:avLst/>
          </a:prstGeom>
          <a:solidFill>
            <a:srgbClr val="0000FF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N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DE6B99E-4556-684E-9C5E-F914F9E3C8B8}"/>
              </a:ext>
            </a:extLst>
          </p:cNvPr>
          <p:cNvSpPr/>
          <p:nvPr/>
        </p:nvSpPr>
        <p:spPr>
          <a:xfrm>
            <a:off x="2227616" y="-74749"/>
            <a:ext cx="833273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CN" sz="2400" b="1" dirty="0">
                <a:solidFill>
                  <a:schemeClr val="bg1"/>
                </a:solidFill>
                <a:latin typeface="Avenir Medium" panose="02000503020000020003" pitchFamily="2" charset="0"/>
              </a:rPr>
              <a:t>Bonus-How to find the optimal parameters for our Model?</a:t>
            </a:r>
            <a:endParaRPr lang="en-CN" sz="2400" b="1" dirty="0">
              <a:solidFill>
                <a:schemeClr val="bg1"/>
              </a:solidFill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A6A20B4-03C6-A948-A379-6F112B671C0B}"/>
              </a:ext>
            </a:extLst>
          </p:cNvPr>
          <p:cNvSpPr/>
          <p:nvPr/>
        </p:nvSpPr>
        <p:spPr>
          <a:xfrm>
            <a:off x="1139531" y="523058"/>
            <a:ext cx="991297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en-CN" sz="3200" dirty="0">
                <a:solidFill>
                  <a:srgbClr val="0000FF"/>
                </a:solidFill>
                <a:latin typeface="Avenir Book" panose="02000503020000020003" pitchFamily="2" charset="0"/>
              </a:rPr>
              <a:t>Fitting the linear model by MSE (mean-squared error)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1CB6677-8925-4F40-A1D2-13A41EAC02F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47396" y="1203680"/>
            <a:ext cx="4152004" cy="56543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976226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0BBB277F-9869-4A49-8536-EF1C964BF0A0}"/>
              </a:ext>
            </a:extLst>
          </p:cNvPr>
          <p:cNvSpPr/>
          <p:nvPr/>
        </p:nvSpPr>
        <p:spPr>
          <a:xfrm>
            <a:off x="-12082" y="-41343"/>
            <a:ext cx="12192000" cy="394855"/>
          </a:xfrm>
          <a:prstGeom prst="rect">
            <a:avLst/>
          </a:prstGeom>
          <a:solidFill>
            <a:srgbClr val="0000FF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N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DE6B99E-4556-684E-9C5E-F914F9E3C8B8}"/>
              </a:ext>
            </a:extLst>
          </p:cNvPr>
          <p:cNvSpPr/>
          <p:nvPr/>
        </p:nvSpPr>
        <p:spPr>
          <a:xfrm>
            <a:off x="2227616" y="-74749"/>
            <a:ext cx="833273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CN" sz="2400" b="1" dirty="0">
                <a:solidFill>
                  <a:schemeClr val="bg1"/>
                </a:solidFill>
                <a:latin typeface="Avenir Medium" panose="02000503020000020003" pitchFamily="2" charset="0"/>
              </a:rPr>
              <a:t>Bonus-How to find the optimal parameters for our Model?</a:t>
            </a:r>
            <a:endParaRPr lang="en-CN" sz="2400" b="1" dirty="0">
              <a:solidFill>
                <a:schemeClr val="bg1"/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95297DC1-AC6E-7E40-A04A-2EA4817CD163}"/>
              </a:ext>
            </a:extLst>
          </p:cNvPr>
          <p:cNvSpPr/>
          <p:nvPr/>
        </p:nvSpPr>
        <p:spPr>
          <a:xfrm>
            <a:off x="4266028" y="523058"/>
            <a:ext cx="365997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en-CN" sz="3200" dirty="0">
                <a:solidFill>
                  <a:srgbClr val="0000FF"/>
                </a:solidFill>
                <a:latin typeface="Avenir Book" panose="02000503020000020003" pitchFamily="2" charset="0"/>
              </a:rPr>
              <a:t>Fitting the by MLE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C577C99-3818-0648-9129-343BC42F34F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40066" y="1107833"/>
            <a:ext cx="2773534" cy="1229429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99A3173-24FF-3B47-AAE7-3DD8D81E495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20733" y="2256513"/>
            <a:ext cx="1744133" cy="665524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BBBBF4EE-7443-244A-90A6-D1AB0DEBE66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18959" y="3343775"/>
            <a:ext cx="4324350" cy="1315284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B4812205-994A-4D48-9D22-619CE502D45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74983" y="1689973"/>
            <a:ext cx="4324350" cy="113308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1F1E76D1-9097-1F49-8964-EBFBEAB4DA22}"/>
              </a:ext>
            </a:extLst>
          </p:cNvPr>
          <p:cNvCxnSpPr>
            <a:cxnSpLocks/>
          </p:cNvCxnSpPr>
          <p:nvPr/>
        </p:nvCxnSpPr>
        <p:spPr>
          <a:xfrm>
            <a:off x="2404533" y="2922037"/>
            <a:ext cx="1337734" cy="981096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pic>
        <p:nvPicPr>
          <p:cNvPr id="13" name="Picture 12">
            <a:extLst>
              <a:ext uri="{FF2B5EF4-FFF2-40B4-BE49-F238E27FC236}">
                <a16:creationId xmlns:a16="http://schemas.microsoft.com/office/drawing/2014/main" id="{E7E43DFD-84F7-FD47-9A5F-A1D6A227B90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518959" y="4787122"/>
            <a:ext cx="5495238" cy="20886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9737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FA70D646-1F90-A244-A016-BF7959F487B7}"/>
              </a:ext>
            </a:extLst>
          </p:cNvPr>
          <p:cNvSpPr/>
          <p:nvPr/>
        </p:nvSpPr>
        <p:spPr>
          <a:xfrm>
            <a:off x="4487698" y="0"/>
            <a:ext cx="361599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CN" sz="2400" b="1" dirty="0">
                <a:solidFill>
                  <a:srgbClr val="0000FF"/>
                </a:solidFill>
                <a:latin typeface="Avenir Medium" panose="02000503020000020003" pitchFamily="2" charset="0"/>
              </a:rPr>
              <a:t>Diffusion decision model</a:t>
            </a:r>
            <a:endParaRPr lang="en-CN" sz="2400" b="1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40665D98-458A-4840-B7EE-C7A28E010236}"/>
              </a:ext>
            </a:extLst>
          </p:cNvPr>
          <p:cNvSpPr/>
          <p:nvPr/>
        </p:nvSpPr>
        <p:spPr>
          <a:xfrm>
            <a:off x="885825" y="745330"/>
            <a:ext cx="1083767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CN" sz="2400" b="1" dirty="0">
                <a:solidFill>
                  <a:srgbClr val="C00000"/>
                </a:solidFill>
                <a:latin typeface="Avenir Medium" panose="02000503020000020003" pitchFamily="2" charset="0"/>
              </a:rPr>
              <a:t>Response time is a distribution! </a:t>
            </a:r>
            <a:r>
              <a:rPr lang="en-US" sz="2400" b="1" dirty="0">
                <a:solidFill>
                  <a:srgbClr val="C00000"/>
                </a:solidFill>
                <a:latin typeface="Avenir Medium" panose="02000503020000020003" pitchFamily="2" charset="0"/>
              </a:rPr>
              <a:t>B</a:t>
            </a:r>
            <a:r>
              <a:rPr lang="en-CN" sz="2400" b="1" dirty="0">
                <a:solidFill>
                  <a:srgbClr val="C00000"/>
                </a:solidFill>
                <a:latin typeface="Avenir Medium" panose="02000503020000020003" pitchFamily="2" charset="0"/>
              </a:rPr>
              <a:t>ut what would be the </a:t>
            </a:r>
            <a:r>
              <a:rPr lang="en-US" sz="2400" b="1" dirty="0">
                <a:solidFill>
                  <a:srgbClr val="C00000"/>
                </a:solidFill>
                <a:latin typeface="Avenir Medium" panose="02000503020000020003" pitchFamily="2" charset="0"/>
              </a:rPr>
              <a:t>b</a:t>
            </a:r>
            <a:r>
              <a:rPr lang="en-CN" sz="2400" b="1" dirty="0">
                <a:solidFill>
                  <a:srgbClr val="C00000"/>
                </a:solidFill>
                <a:latin typeface="Avenir Medium" panose="02000503020000020003" pitchFamily="2" charset="0"/>
              </a:rPr>
              <a:t>est-fitted PDF?</a:t>
            </a:r>
            <a:endParaRPr lang="en-CN" sz="2400" b="1" dirty="0">
              <a:solidFill>
                <a:srgbClr val="C00000"/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07F2B724-D597-FA4B-85F2-341CE4BD2166}"/>
              </a:ext>
            </a:extLst>
          </p:cNvPr>
          <p:cNvSpPr/>
          <p:nvPr/>
        </p:nvSpPr>
        <p:spPr>
          <a:xfrm>
            <a:off x="668192" y="1304925"/>
            <a:ext cx="345907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>
                <a:latin typeface="Avenir Medium" panose="02000503020000020003" pitchFamily="2" charset="0"/>
              </a:rPr>
              <a:t>Gaussian distribution?</a:t>
            </a:r>
            <a:endParaRPr lang="en-CN" sz="2400" b="1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94EA6DB2-BFEF-0C41-A40D-1AB36F9EA169}"/>
              </a:ext>
            </a:extLst>
          </p:cNvPr>
          <p:cNvSpPr/>
          <p:nvPr/>
        </p:nvSpPr>
        <p:spPr>
          <a:xfrm>
            <a:off x="7742885" y="1304924"/>
            <a:ext cx="345907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>
                <a:latin typeface="Avenir Medium" panose="02000503020000020003" pitchFamily="2" charset="0"/>
              </a:rPr>
              <a:t>Weibull distribution?</a:t>
            </a:r>
            <a:endParaRPr lang="en-CN" sz="2400" b="1" dirty="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9BD6A9FE-7362-0545-A88C-A0FFBE086EB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62" y="1864520"/>
            <a:ext cx="4918073" cy="3688555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B70B4E69-F05F-CD44-B12A-8797E1E94A1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00875" y="1864518"/>
            <a:ext cx="4050505" cy="4050505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CA5B6B77-5484-804D-9B36-B7942E834499}"/>
              </a:ext>
            </a:extLst>
          </p:cNvPr>
          <p:cNvSpPr/>
          <p:nvPr/>
        </p:nvSpPr>
        <p:spPr>
          <a:xfrm>
            <a:off x="0" y="0"/>
            <a:ext cx="12192000" cy="394855"/>
          </a:xfrm>
          <a:prstGeom prst="rect">
            <a:avLst/>
          </a:prstGeom>
          <a:solidFill>
            <a:srgbClr val="0000FF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N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BBBC535F-7503-CB45-BB6C-D5D6CD124651}"/>
              </a:ext>
            </a:extLst>
          </p:cNvPr>
          <p:cNvSpPr/>
          <p:nvPr/>
        </p:nvSpPr>
        <p:spPr>
          <a:xfrm>
            <a:off x="4496668" y="-33405"/>
            <a:ext cx="361599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CN" sz="2400" b="1" dirty="0">
                <a:solidFill>
                  <a:schemeClr val="bg1"/>
                </a:solidFill>
                <a:latin typeface="Avenir Medium" panose="02000503020000020003" pitchFamily="2" charset="0"/>
              </a:rPr>
              <a:t>Diffusion decision model</a:t>
            </a:r>
            <a:endParaRPr lang="en-CN" sz="24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571039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0BBB277F-9869-4A49-8536-EF1C964BF0A0}"/>
              </a:ext>
            </a:extLst>
          </p:cNvPr>
          <p:cNvSpPr/>
          <p:nvPr/>
        </p:nvSpPr>
        <p:spPr>
          <a:xfrm>
            <a:off x="-12082" y="-41343"/>
            <a:ext cx="12192000" cy="394855"/>
          </a:xfrm>
          <a:prstGeom prst="rect">
            <a:avLst/>
          </a:prstGeom>
          <a:solidFill>
            <a:srgbClr val="0000FF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N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DE6B99E-4556-684E-9C5E-F914F9E3C8B8}"/>
              </a:ext>
            </a:extLst>
          </p:cNvPr>
          <p:cNvSpPr/>
          <p:nvPr/>
        </p:nvSpPr>
        <p:spPr>
          <a:xfrm>
            <a:off x="2227616" y="-74749"/>
            <a:ext cx="833273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CN" sz="2400" b="1" dirty="0">
                <a:solidFill>
                  <a:schemeClr val="bg1"/>
                </a:solidFill>
                <a:latin typeface="Avenir Medium" panose="02000503020000020003" pitchFamily="2" charset="0"/>
              </a:rPr>
              <a:t>Bonus-How to find the optimal parameters for our Model?</a:t>
            </a:r>
            <a:endParaRPr lang="en-CN" sz="2400" b="1" dirty="0">
              <a:solidFill>
                <a:schemeClr val="bg1"/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95297DC1-AC6E-7E40-A04A-2EA4817CD163}"/>
              </a:ext>
            </a:extLst>
          </p:cNvPr>
          <p:cNvSpPr/>
          <p:nvPr/>
        </p:nvSpPr>
        <p:spPr>
          <a:xfrm>
            <a:off x="4266028" y="523058"/>
            <a:ext cx="365997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en-CN" sz="3200" dirty="0">
                <a:solidFill>
                  <a:srgbClr val="0000FF"/>
                </a:solidFill>
                <a:latin typeface="Avenir Book" panose="02000503020000020003" pitchFamily="2" charset="0"/>
              </a:rPr>
              <a:t>Fitting the by MLE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0F6F56C6-D100-6F4A-88D4-6B2EDA181E2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1382" y="1395413"/>
            <a:ext cx="10680700" cy="2070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2349046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0BBB277F-9869-4A49-8536-EF1C964BF0A0}"/>
              </a:ext>
            </a:extLst>
          </p:cNvPr>
          <p:cNvSpPr/>
          <p:nvPr/>
        </p:nvSpPr>
        <p:spPr>
          <a:xfrm>
            <a:off x="-12082" y="-41343"/>
            <a:ext cx="12192000" cy="394855"/>
          </a:xfrm>
          <a:prstGeom prst="rect">
            <a:avLst/>
          </a:prstGeom>
          <a:solidFill>
            <a:srgbClr val="0000FF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N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DE6B99E-4556-684E-9C5E-F914F9E3C8B8}"/>
              </a:ext>
            </a:extLst>
          </p:cNvPr>
          <p:cNvSpPr/>
          <p:nvPr/>
        </p:nvSpPr>
        <p:spPr>
          <a:xfrm>
            <a:off x="2227616" y="-74749"/>
            <a:ext cx="833273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CN" sz="2400" b="1" dirty="0">
                <a:solidFill>
                  <a:schemeClr val="bg1"/>
                </a:solidFill>
                <a:latin typeface="Avenir Medium" panose="02000503020000020003" pitchFamily="2" charset="0"/>
              </a:rPr>
              <a:t>Bonus-How to find the optimal parameters for our Model?</a:t>
            </a:r>
            <a:endParaRPr lang="en-CN" sz="2400" b="1" dirty="0">
              <a:solidFill>
                <a:schemeClr val="bg1"/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D76B5694-87E7-A44C-8042-CC2FA94C70B1}"/>
              </a:ext>
            </a:extLst>
          </p:cNvPr>
          <p:cNvSpPr/>
          <p:nvPr/>
        </p:nvSpPr>
        <p:spPr>
          <a:xfrm>
            <a:off x="588412" y="3021458"/>
            <a:ext cx="11015196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en-CN" sz="3200" dirty="0">
                <a:solidFill>
                  <a:srgbClr val="0000FF"/>
                </a:solidFill>
                <a:latin typeface="Avenir Book" panose="02000503020000020003" pitchFamily="2" charset="0"/>
              </a:rPr>
              <a:t>MLE </a:t>
            </a:r>
            <a:r>
              <a:rPr lang="en-US" altLang="en-CN" sz="3200" dirty="0">
                <a:solidFill>
                  <a:srgbClr val="C00000"/>
                </a:solidFill>
                <a:latin typeface="Avenir Book" panose="02000503020000020003" pitchFamily="2" charset="0"/>
              </a:rPr>
              <a:t>===</a:t>
            </a:r>
            <a:r>
              <a:rPr lang="en-US" altLang="en-CN" sz="3200" dirty="0">
                <a:solidFill>
                  <a:srgbClr val="0000FF"/>
                </a:solidFill>
                <a:latin typeface="Avenir Book" panose="02000503020000020003" pitchFamily="2" charset="0"/>
              </a:rPr>
              <a:t> MSE</a:t>
            </a:r>
          </a:p>
          <a:p>
            <a:pPr algn="ctr"/>
            <a:endParaRPr lang="en-US" altLang="en-CN" sz="3200" dirty="0">
              <a:solidFill>
                <a:srgbClr val="0000FF"/>
              </a:solidFill>
              <a:latin typeface="Avenir Book" panose="02000503020000020003" pitchFamily="2" charset="0"/>
            </a:endParaRPr>
          </a:p>
          <a:p>
            <a:pPr algn="ctr"/>
            <a:r>
              <a:rPr lang="en-US" altLang="en-CN" sz="3200" dirty="0">
                <a:solidFill>
                  <a:srgbClr val="C00000"/>
                </a:solidFill>
                <a:latin typeface="Avenir Book" panose="02000503020000020003" pitchFamily="2" charset="0"/>
              </a:rPr>
              <a:t>In this example, MLE has already included the cost function</a:t>
            </a:r>
          </a:p>
        </p:txBody>
      </p:sp>
    </p:spTree>
    <p:extLst>
      <p:ext uri="{BB962C8B-B14F-4D97-AF65-F5344CB8AC3E}">
        <p14:creationId xmlns:p14="http://schemas.microsoft.com/office/powerpoint/2010/main" val="2616086023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0BBB277F-9869-4A49-8536-EF1C964BF0A0}"/>
              </a:ext>
            </a:extLst>
          </p:cNvPr>
          <p:cNvSpPr/>
          <p:nvPr/>
        </p:nvSpPr>
        <p:spPr>
          <a:xfrm>
            <a:off x="-12082" y="-41343"/>
            <a:ext cx="12192000" cy="394855"/>
          </a:xfrm>
          <a:prstGeom prst="rect">
            <a:avLst/>
          </a:prstGeom>
          <a:solidFill>
            <a:srgbClr val="0000FF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N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DE6B99E-4556-684E-9C5E-F914F9E3C8B8}"/>
              </a:ext>
            </a:extLst>
          </p:cNvPr>
          <p:cNvSpPr/>
          <p:nvPr/>
        </p:nvSpPr>
        <p:spPr>
          <a:xfrm>
            <a:off x="2227616" y="-74749"/>
            <a:ext cx="833273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CN" sz="2400" b="1" dirty="0">
                <a:solidFill>
                  <a:schemeClr val="bg1"/>
                </a:solidFill>
                <a:latin typeface="Avenir Medium" panose="02000503020000020003" pitchFamily="2" charset="0"/>
              </a:rPr>
              <a:t>Bonus-How to find the optimal parameters for our Model?</a:t>
            </a:r>
            <a:endParaRPr lang="en-CN" sz="2400" b="1" dirty="0">
              <a:solidFill>
                <a:schemeClr val="bg1"/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1E344B70-20CA-854A-B913-A72D2F45E457}"/>
              </a:ext>
            </a:extLst>
          </p:cNvPr>
          <p:cNvSpPr/>
          <p:nvPr/>
        </p:nvSpPr>
        <p:spPr>
          <a:xfrm>
            <a:off x="577501" y="494777"/>
            <a:ext cx="1163295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en-CN" sz="3200" dirty="0">
                <a:solidFill>
                  <a:srgbClr val="0000FF"/>
                </a:solidFill>
                <a:latin typeface="Avenir Book" panose="02000503020000020003" pitchFamily="2" charset="0"/>
              </a:rPr>
              <a:t>Fitting optimal parameters in Rescorla-Wagner model by MLE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3FE63721-F027-4046-A2C3-F44E12D0596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8340" y="2984755"/>
            <a:ext cx="6038609" cy="2828965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4A9FDD6B-A964-5F46-A2F6-0DB1F146329F}"/>
              </a:ext>
            </a:extLst>
          </p:cNvPr>
          <p:cNvSpPr/>
          <p:nvPr/>
        </p:nvSpPr>
        <p:spPr>
          <a:xfrm>
            <a:off x="301658" y="6040057"/>
            <a:ext cx="1090681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CN" dirty="0">
                <a:latin typeface="Avenir Light" panose="020B0402020203020204" pitchFamily="34" charset="77"/>
                <a:hlinkClick r:id="rId3"/>
              </a:rPr>
              <a:t>https://towardsdatascience.com/logistic-regression-detailed-overview-46c4da4303bc</a:t>
            </a:r>
            <a:endParaRPr lang="en-CN" dirty="0">
              <a:latin typeface="Avenir Light" panose="020B0402020203020204" pitchFamily="34" charset="77"/>
            </a:endParaRPr>
          </a:p>
          <a:p>
            <a:pPr algn="ctr"/>
            <a:r>
              <a:rPr lang="en-CN" dirty="0">
                <a:latin typeface="Avenir Light" panose="020B0402020203020204" pitchFamily="34" charset="77"/>
              </a:rPr>
              <a:t>Figure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851F262C-5D82-0341-8F07-649A99280DF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60483" y="1044279"/>
            <a:ext cx="6512983" cy="19404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4099680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0BBB277F-9869-4A49-8536-EF1C964BF0A0}"/>
              </a:ext>
            </a:extLst>
          </p:cNvPr>
          <p:cNvSpPr/>
          <p:nvPr/>
        </p:nvSpPr>
        <p:spPr>
          <a:xfrm>
            <a:off x="-12082" y="-41343"/>
            <a:ext cx="12192000" cy="394855"/>
          </a:xfrm>
          <a:prstGeom prst="rect">
            <a:avLst/>
          </a:prstGeom>
          <a:solidFill>
            <a:srgbClr val="0000FF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N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DE6B99E-4556-684E-9C5E-F914F9E3C8B8}"/>
              </a:ext>
            </a:extLst>
          </p:cNvPr>
          <p:cNvSpPr/>
          <p:nvPr/>
        </p:nvSpPr>
        <p:spPr>
          <a:xfrm>
            <a:off x="2227616" y="-74749"/>
            <a:ext cx="833273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CN" sz="2400" b="1" dirty="0">
                <a:solidFill>
                  <a:schemeClr val="bg1"/>
                </a:solidFill>
                <a:latin typeface="Avenir Medium" panose="02000503020000020003" pitchFamily="2" charset="0"/>
              </a:rPr>
              <a:t>Bonus-How to find the optimal parameters for our Model?</a:t>
            </a:r>
            <a:endParaRPr lang="en-CN" sz="2400" b="1" dirty="0">
              <a:solidFill>
                <a:schemeClr val="bg1"/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FC92834-71EE-104A-83BC-631D04405500}"/>
              </a:ext>
            </a:extLst>
          </p:cNvPr>
          <p:cNvSpPr/>
          <p:nvPr/>
        </p:nvSpPr>
        <p:spPr>
          <a:xfrm>
            <a:off x="577501" y="494777"/>
            <a:ext cx="1163295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en-CN" sz="3200" dirty="0">
                <a:solidFill>
                  <a:srgbClr val="0000FF"/>
                </a:solidFill>
                <a:latin typeface="Avenir Book" panose="02000503020000020003" pitchFamily="2" charset="0"/>
              </a:rPr>
              <a:t>Fitting optimal parameters in Rescorla-Wagner model by MLE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14047018-762A-AB4B-9DC5-FE3860218BA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1034" y="1220817"/>
            <a:ext cx="10029233" cy="48588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2513556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4816AC79-0A13-9D48-86F7-857225A9985B}"/>
              </a:ext>
            </a:extLst>
          </p:cNvPr>
          <p:cNvSpPr/>
          <p:nvPr/>
        </p:nvSpPr>
        <p:spPr>
          <a:xfrm>
            <a:off x="-12082" y="-41343"/>
            <a:ext cx="12192000" cy="394855"/>
          </a:xfrm>
          <a:prstGeom prst="rect">
            <a:avLst/>
          </a:prstGeom>
          <a:solidFill>
            <a:srgbClr val="0000FF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N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F0F74A30-9F3A-0E4D-89D2-1605D4D0A6ED}"/>
              </a:ext>
            </a:extLst>
          </p:cNvPr>
          <p:cNvSpPr/>
          <p:nvPr/>
        </p:nvSpPr>
        <p:spPr>
          <a:xfrm>
            <a:off x="4420482" y="-74749"/>
            <a:ext cx="311264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>
                <a:solidFill>
                  <a:schemeClr val="bg1"/>
                </a:solidFill>
                <a:latin typeface="Avenir Medium" panose="02000503020000020003" pitchFamily="2" charset="0"/>
              </a:rPr>
              <a:t>Papers you may read</a:t>
            </a:r>
            <a:endParaRPr lang="en-CN" sz="2400" b="1" dirty="0">
              <a:solidFill>
                <a:schemeClr val="bg1"/>
              </a:solidFill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1D6317E7-0C5C-6C45-A8F6-74276FBB78E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034126"/>
            <a:ext cx="12192000" cy="26561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083495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FA70D646-1F90-A244-A016-BF7959F487B7}"/>
              </a:ext>
            </a:extLst>
          </p:cNvPr>
          <p:cNvSpPr/>
          <p:nvPr/>
        </p:nvSpPr>
        <p:spPr>
          <a:xfrm>
            <a:off x="4487698" y="0"/>
            <a:ext cx="361599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CN" sz="2400" b="1" dirty="0">
                <a:solidFill>
                  <a:srgbClr val="0000FF"/>
                </a:solidFill>
                <a:latin typeface="Avenir Medium" panose="02000503020000020003" pitchFamily="2" charset="0"/>
              </a:rPr>
              <a:t>Diffusion decision model</a:t>
            </a:r>
            <a:endParaRPr lang="en-CN" sz="2400" b="1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40665D98-458A-4840-B7EE-C7A28E010236}"/>
              </a:ext>
            </a:extLst>
          </p:cNvPr>
          <p:cNvSpPr/>
          <p:nvPr/>
        </p:nvSpPr>
        <p:spPr>
          <a:xfrm>
            <a:off x="885825" y="745330"/>
            <a:ext cx="1083767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CN" sz="2400" b="1" dirty="0">
                <a:solidFill>
                  <a:srgbClr val="C00000"/>
                </a:solidFill>
                <a:latin typeface="Avenir Medium" panose="02000503020000020003" pitchFamily="2" charset="0"/>
              </a:rPr>
              <a:t>Response time is a distribution! </a:t>
            </a:r>
            <a:r>
              <a:rPr lang="en-US" sz="2400" b="1" dirty="0">
                <a:solidFill>
                  <a:srgbClr val="C00000"/>
                </a:solidFill>
                <a:latin typeface="Avenir Medium" panose="02000503020000020003" pitchFamily="2" charset="0"/>
              </a:rPr>
              <a:t>B</a:t>
            </a:r>
            <a:r>
              <a:rPr lang="en-CN" sz="2400" b="1" dirty="0">
                <a:solidFill>
                  <a:srgbClr val="C00000"/>
                </a:solidFill>
                <a:latin typeface="Avenir Medium" panose="02000503020000020003" pitchFamily="2" charset="0"/>
              </a:rPr>
              <a:t>ut what would be the </a:t>
            </a:r>
            <a:r>
              <a:rPr lang="en-US" sz="2400" b="1" dirty="0">
                <a:solidFill>
                  <a:srgbClr val="C00000"/>
                </a:solidFill>
                <a:latin typeface="Avenir Medium" panose="02000503020000020003" pitchFamily="2" charset="0"/>
              </a:rPr>
              <a:t>b</a:t>
            </a:r>
            <a:r>
              <a:rPr lang="en-CN" sz="2400" b="1" dirty="0">
                <a:solidFill>
                  <a:srgbClr val="C00000"/>
                </a:solidFill>
                <a:latin typeface="Avenir Medium" panose="02000503020000020003" pitchFamily="2" charset="0"/>
              </a:rPr>
              <a:t>est-fitted PDF?</a:t>
            </a:r>
            <a:endParaRPr lang="en-CN" sz="2400" b="1" dirty="0">
              <a:solidFill>
                <a:srgbClr val="C00000"/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88D8D684-A544-E249-AFBD-3AA69568CDED}"/>
              </a:ext>
            </a:extLst>
          </p:cNvPr>
          <p:cNvSpPr/>
          <p:nvPr/>
        </p:nvSpPr>
        <p:spPr>
          <a:xfrm>
            <a:off x="7854805" y="1347787"/>
            <a:ext cx="345907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>
                <a:latin typeface="Avenir Medium" panose="02000503020000020003" pitchFamily="2" charset="0"/>
              </a:rPr>
              <a:t>Wiener distribution</a:t>
            </a:r>
            <a:endParaRPr lang="en-CN" sz="2400" b="1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88C10A5-5E17-1F48-A631-F0324575BBF0}"/>
              </a:ext>
            </a:extLst>
          </p:cNvPr>
          <p:cNvSpPr/>
          <p:nvPr/>
        </p:nvSpPr>
        <p:spPr>
          <a:xfrm>
            <a:off x="1327798" y="1347786"/>
            <a:ext cx="456579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>
                <a:latin typeface="Avenir Medium" panose="02000503020000020003" pitchFamily="2" charset="0"/>
              </a:rPr>
              <a:t>Ex-gaussian distribution</a:t>
            </a:r>
            <a:endParaRPr lang="en-CN" sz="2400" b="1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3C560AF-DC81-C14F-9441-FB6380D2771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0896" y="2197100"/>
            <a:ext cx="3637941" cy="2724944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A63C9BAD-C84D-C44D-93A6-B4342549ABD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32688" y="5048549"/>
            <a:ext cx="3622536" cy="1450975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F66AD6E8-DD85-C94C-AB65-02F8EBF336C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23165" y="2110978"/>
            <a:ext cx="3321010" cy="2811066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8E935952-263B-3847-B01B-23DDF0C275D6}"/>
              </a:ext>
            </a:extLst>
          </p:cNvPr>
          <p:cNvSpPr/>
          <p:nvPr/>
        </p:nvSpPr>
        <p:spPr>
          <a:xfrm>
            <a:off x="0" y="0"/>
            <a:ext cx="12192000" cy="394855"/>
          </a:xfrm>
          <a:prstGeom prst="rect">
            <a:avLst/>
          </a:prstGeom>
          <a:solidFill>
            <a:srgbClr val="0000FF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N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AE687ACE-7DA1-9744-A5A3-F58924925767}"/>
              </a:ext>
            </a:extLst>
          </p:cNvPr>
          <p:cNvSpPr/>
          <p:nvPr/>
        </p:nvSpPr>
        <p:spPr>
          <a:xfrm>
            <a:off x="4496668" y="-33405"/>
            <a:ext cx="361599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CN" sz="2400" b="1" dirty="0">
                <a:solidFill>
                  <a:schemeClr val="bg1"/>
                </a:solidFill>
                <a:latin typeface="Avenir Medium" panose="02000503020000020003" pitchFamily="2" charset="0"/>
              </a:rPr>
              <a:t>Diffusion decision model</a:t>
            </a:r>
            <a:endParaRPr lang="en-CN" sz="24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658338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FA70D646-1F90-A244-A016-BF7959F487B7}"/>
              </a:ext>
            </a:extLst>
          </p:cNvPr>
          <p:cNvSpPr/>
          <p:nvPr/>
        </p:nvSpPr>
        <p:spPr>
          <a:xfrm>
            <a:off x="4487698" y="0"/>
            <a:ext cx="361599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CN" sz="2400" b="1" dirty="0">
                <a:solidFill>
                  <a:srgbClr val="0000FF"/>
                </a:solidFill>
                <a:latin typeface="Avenir Medium" panose="02000503020000020003" pitchFamily="2" charset="0"/>
              </a:rPr>
              <a:t>Diffusion decision model</a:t>
            </a:r>
            <a:endParaRPr lang="en-CN" sz="2400" b="1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40665D98-458A-4840-B7EE-C7A28E010236}"/>
              </a:ext>
            </a:extLst>
          </p:cNvPr>
          <p:cNvSpPr/>
          <p:nvPr/>
        </p:nvSpPr>
        <p:spPr>
          <a:xfrm>
            <a:off x="885825" y="745330"/>
            <a:ext cx="1083767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CN" sz="2400" b="1" dirty="0">
                <a:solidFill>
                  <a:srgbClr val="C00000"/>
                </a:solidFill>
                <a:latin typeface="Avenir Medium" panose="02000503020000020003" pitchFamily="2" charset="0"/>
              </a:rPr>
              <a:t>Response time is a distribution! </a:t>
            </a:r>
            <a:r>
              <a:rPr lang="en-US" sz="2400" b="1" dirty="0">
                <a:solidFill>
                  <a:srgbClr val="C00000"/>
                </a:solidFill>
                <a:latin typeface="Avenir Medium" panose="02000503020000020003" pitchFamily="2" charset="0"/>
              </a:rPr>
              <a:t>B</a:t>
            </a:r>
            <a:r>
              <a:rPr lang="en-CN" sz="2400" b="1" dirty="0">
                <a:solidFill>
                  <a:srgbClr val="C00000"/>
                </a:solidFill>
                <a:latin typeface="Avenir Medium" panose="02000503020000020003" pitchFamily="2" charset="0"/>
              </a:rPr>
              <a:t>ut what would be the </a:t>
            </a:r>
            <a:r>
              <a:rPr lang="en-US" sz="2400" b="1" dirty="0">
                <a:solidFill>
                  <a:srgbClr val="C00000"/>
                </a:solidFill>
                <a:latin typeface="Avenir Medium" panose="02000503020000020003" pitchFamily="2" charset="0"/>
              </a:rPr>
              <a:t>b</a:t>
            </a:r>
            <a:r>
              <a:rPr lang="en-CN" sz="2400" b="1" dirty="0">
                <a:solidFill>
                  <a:srgbClr val="C00000"/>
                </a:solidFill>
                <a:latin typeface="Avenir Medium" panose="02000503020000020003" pitchFamily="2" charset="0"/>
              </a:rPr>
              <a:t>est-fitted PDF?</a:t>
            </a:r>
            <a:endParaRPr lang="en-CN" sz="2400" b="1" dirty="0">
              <a:solidFill>
                <a:srgbClr val="C00000"/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88D8D684-A544-E249-AFBD-3AA69568CDED}"/>
              </a:ext>
            </a:extLst>
          </p:cNvPr>
          <p:cNvSpPr/>
          <p:nvPr/>
        </p:nvSpPr>
        <p:spPr>
          <a:xfrm>
            <a:off x="7854805" y="1347787"/>
            <a:ext cx="345907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>
                <a:solidFill>
                  <a:srgbClr val="C00000"/>
                </a:solidFill>
                <a:latin typeface="Avenir Medium" panose="02000503020000020003" pitchFamily="2" charset="0"/>
              </a:rPr>
              <a:t>Wiener distribution</a:t>
            </a:r>
            <a:endParaRPr lang="en-CN" sz="2400" b="1" dirty="0">
              <a:solidFill>
                <a:srgbClr val="C00000"/>
              </a:solidFill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88C10A5-5E17-1F48-A631-F0324575BBF0}"/>
              </a:ext>
            </a:extLst>
          </p:cNvPr>
          <p:cNvSpPr/>
          <p:nvPr/>
        </p:nvSpPr>
        <p:spPr>
          <a:xfrm>
            <a:off x="1327798" y="1347786"/>
            <a:ext cx="456579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>
                <a:latin typeface="Avenir Medium" panose="02000503020000020003" pitchFamily="2" charset="0"/>
              </a:rPr>
              <a:t>Ex-gaussian distribution</a:t>
            </a:r>
            <a:endParaRPr lang="en-CN" sz="2400" b="1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3C560AF-DC81-C14F-9441-FB6380D2771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0896" y="2197100"/>
            <a:ext cx="3637941" cy="2724944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A63C9BAD-C84D-C44D-93A6-B4342549ABD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32688" y="5048549"/>
            <a:ext cx="3622536" cy="145097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F66AD6E8-DD85-C94C-AB65-02F8EBF336C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23165" y="2110978"/>
            <a:ext cx="3321010" cy="281106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11DEF3D8-558D-1F46-9CD4-217416E15377}"/>
              </a:ext>
            </a:extLst>
          </p:cNvPr>
          <p:cNvSpPr/>
          <p:nvPr/>
        </p:nvSpPr>
        <p:spPr>
          <a:xfrm>
            <a:off x="0" y="0"/>
            <a:ext cx="12192000" cy="394855"/>
          </a:xfrm>
          <a:prstGeom prst="rect">
            <a:avLst/>
          </a:prstGeom>
          <a:solidFill>
            <a:srgbClr val="0000FF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N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CE4E007D-DEF3-6D42-96FF-3F446E2ECE52}"/>
              </a:ext>
            </a:extLst>
          </p:cNvPr>
          <p:cNvSpPr/>
          <p:nvPr/>
        </p:nvSpPr>
        <p:spPr>
          <a:xfrm>
            <a:off x="4496668" y="-33405"/>
            <a:ext cx="361599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CN" sz="2400" b="1" dirty="0">
                <a:solidFill>
                  <a:schemeClr val="bg1"/>
                </a:solidFill>
                <a:latin typeface="Avenir Medium" panose="02000503020000020003" pitchFamily="2" charset="0"/>
              </a:rPr>
              <a:t>Diffusion decision model</a:t>
            </a:r>
            <a:endParaRPr lang="en-CN" sz="24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970915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DC4274E2-56D6-DA48-9FA8-1B453736D8A6}"/>
              </a:ext>
            </a:extLst>
          </p:cNvPr>
          <p:cNvSpPr/>
          <p:nvPr/>
        </p:nvSpPr>
        <p:spPr>
          <a:xfrm>
            <a:off x="4487698" y="0"/>
            <a:ext cx="361599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CN" sz="2400" b="1" dirty="0">
                <a:solidFill>
                  <a:srgbClr val="0000FF"/>
                </a:solidFill>
                <a:latin typeface="Avenir Medium" panose="02000503020000020003" pitchFamily="2" charset="0"/>
              </a:rPr>
              <a:t>Diffusion decision model</a:t>
            </a:r>
            <a:endParaRPr lang="en-CN" sz="2400" b="1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D9462BA-626E-3441-8E1F-DAB31C02AD3D}"/>
              </a:ext>
            </a:extLst>
          </p:cNvPr>
          <p:cNvSpPr/>
          <p:nvPr/>
        </p:nvSpPr>
        <p:spPr>
          <a:xfrm>
            <a:off x="2613209" y="588168"/>
            <a:ext cx="724929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CN" sz="2400" b="1" dirty="0">
                <a:solidFill>
                  <a:srgbClr val="C00000"/>
                </a:solidFill>
                <a:latin typeface="Avenir Medium" panose="02000503020000020003" pitchFamily="2" charset="0"/>
              </a:rPr>
              <a:t>Wiener processes (Brownian motion), random walk</a:t>
            </a:r>
            <a:endParaRPr lang="en-CN" sz="2400" b="1" dirty="0">
              <a:solidFill>
                <a:srgbClr val="C00000"/>
              </a:solidFill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953FECB-729D-D94F-8166-EAC48B64169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04308" y="2511259"/>
            <a:ext cx="6096000" cy="1358900"/>
          </a:xfrm>
          <a:prstGeom prst="rect">
            <a:avLst/>
          </a:prstGeom>
        </p:spPr>
      </p:pic>
      <p:sp>
        <p:nvSpPr>
          <p:cNvPr id="8" name="Oval 7">
            <a:extLst>
              <a:ext uri="{FF2B5EF4-FFF2-40B4-BE49-F238E27FC236}">
                <a16:creationId xmlns:a16="http://schemas.microsoft.com/office/drawing/2014/main" id="{421C7269-D3EC-4048-B0E9-648F3F87B686}"/>
              </a:ext>
            </a:extLst>
          </p:cNvPr>
          <p:cNvSpPr/>
          <p:nvPr/>
        </p:nvSpPr>
        <p:spPr>
          <a:xfrm>
            <a:off x="6747163" y="2949268"/>
            <a:ext cx="706582" cy="77818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N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C2A4CB19-19E2-314D-AAA3-9895EAC626F9}"/>
              </a:ext>
            </a:extLst>
          </p:cNvPr>
          <p:cNvSpPr/>
          <p:nvPr/>
        </p:nvSpPr>
        <p:spPr>
          <a:xfrm>
            <a:off x="7813962" y="2845359"/>
            <a:ext cx="872837" cy="96128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N"/>
          </a:p>
        </p:txBody>
      </p: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E50EF7B1-792A-2049-B754-71571FBEE5CA}"/>
              </a:ext>
            </a:extLst>
          </p:cNvPr>
          <p:cNvCxnSpPr/>
          <p:nvPr/>
        </p:nvCxnSpPr>
        <p:spPr>
          <a:xfrm flipH="1">
            <a:off x="6802582" y="3806643"/>
            <a:ext cx="311727" cy="432848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D510ECC9-3EFB-8D41-A698-D867AFEB0528}"/>
              </a:ext>
            </a:extLst>
          </p:cNvPr>
          <p:cNvSpPr txBox="1"/>
          <p:nvPr/>
        </p:nvSpPr>
        <p:spPr>
          <a:xfrm>
            <a:off x="6128285" y="4228153"/>
            <a:ext cx="10345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D</a:t>
            </a:r>
            <a:r>
              <a:rPr lang="en-CN" dirty="0"/>
              <a:t>rift rate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2535AFB-3426-0E42-AE38-610917F65230}"/>
              </a:ext>
            </a:extLst>
          </p:cNvPr>
          <p:cNvSpPr txBox="1"/>
          <p:nvPr/>
        </p:nvSpPr>
        <p:spPr>
          <a:xfrm>
            <a:off x="8490485" y="4228153"/>
            <a:ext cx="6864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noise</a:t>
            </a:r>
            <a:endParaRPr lang="en-CN" dirty="0"/>
          </a:p>
        </p:txBody>
      </p: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47B5F9DC-1574-7644-AC67-C85C2C167525}"/>
              </a:ext>
            </a:extLst>
          </p:cNvPr>
          <p:cNvCxnSpPr>
            <a:cxnSpLocks/>
            <a:endCxn id="13" idx="0"/>
          </p:cNvCxnSpPr>
          <p:nvPr/>
        </p:nvCxnSpPr>
        <p:spPr>
          <a:xfrm>
            <a:off x="8466241" y="3813332"/>
            <a:ext cx="367447" cy="414821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Picture 16">
            <a:extLst>
              <a:ext uri="{FF2B5EF4-FFF2-40B4-BE49-F238E27FC236}">
                <a16:creationId xmlns:a16="http://schemas.microsoft.com/office/drawing/2014/main" id="{3872706D-4019-7241-9B40-05932422A39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66609" y="5050305"/>
            <a:ext cx="2819400" cy="647700"/>
          </a:xfrm>
          <a:prstGeom prst="rect">
            <a:avLst/>
          </a:prstGeom>
        </p:spPr>
      </p:pic>
      <p:sp>
        <p:nvSpPr>
          <p:cNvPr id="18" name="Rectangle 17">
            <a:extLst>
              <a:ext uri="{FF2B5EF4-FFF2-40B4-BE49-F238E27FC236}">
                <a16:creationId xmlns:a16="http://schemas.microsoft.com/office/drawing/2014/main" id="{EF515704-26A4-4346-B945-852F4ECF68EB}"/>
              </a:ext>
            </a:extLst>
          </p:cNvPr>
          <p:cNvSpPr/>
          <p:nvPr/>
        </p:nvSpPr>
        <p:spPr>
          <a:xfrm>
            <a:off x="0" y="0"/>
            <a:ext cx="12192000" cy="394855"/>
          </a:xfrm>
          <a:prstGeom prst="rect">
            <a:avLst/>
          </a:prstGeom>
          <a:solidFill>
            <a:srgbClr val="0000FF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N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A7FFCE30-742B-4A4B-AB5C-25905BCBA522}"/>
              </a:ext>
            </a:extLst>
          </p:cNvPr>
          <p:cNvSpPr/>
          <p:nvPr/>
        </p:nvSpPr>
        <p:spPr>
          <a:xfrm>
            <a:off x="4496668" y="-33405"/>
            <a:ext cx="361599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CN" sz="2400" b="1" dirty="0">
                <a:solidFill>
                  <a:schemeClr val="bg1"/>
                </a:solidFill>
                <a:latin typeface="Avenir Medium" panose="02000503020000020003" pitchFamily="2" charset="0"/>
              </a:rPr>
              <a:t>Diffusion decision model</a:t>
            </a:r>
            <a:endParaRPr lang="en-CN" sz="24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265404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2CEC76D6-BF22-AD42-AE5B-65DCCAC4B8FD}"/>
              </a:ext>
            </a:extLst>
          </p:cNvPr>
          <p:cNvSpPr/>
          <p:nvPr/>
        </p:nvSpPr>
        <p:spPr>
          <a:xfrm>
            <a:off x="4487698" y="0"/>
            <a:ext cx="361599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CN" sz="2400" b="1" dirty="0">
                <a:solidFill>
                  <a:srgbClr val="0000FF"/>
                </a:solidFill>
                <a:latin typeface="Avenir Medium" panose="02000503020000020003" pitchFamily="2" charset="0"/>
              </a:rPr>
              <a:t>Diffusion decision model</a:t>
            </a:r>
            <a:endParaRPr lang="en-CN" sz="2400" b="1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41BBCDCC-4946-8741-9BC4-6C842ED7C056}"/>
              </a:ext>
            </a:extLst>
          </p:cNvPr>
          <p:cNvSpPr/>
          <p:nvPr/>
        </p:nvSpPr>
        <p:spPr>
          <a:xfrm>
            <a:off x="4004273" y="495070"/>
            <a:ext cx="418345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>
                <a:solidFill>
                  <a:srgbClr val="C00000"/>
                </a:solidFill>
                <a:latin typeface="Avenir Medium" panose="02000503020000020003" pitchFamily="2" charset="0"/>
              </a:rPr>
              <a:t>K</a:t>
            </a:r>
            <a:r>
              <a:rPr lang="en-CN" sz="2400" b="1" dirty="0">
                <a:solidFill>
                  <a:srgbClr val="C00000"/>
                </a:solidFill>
                <a:latin typeface="Avenir Medium" panose="02000503020000020003" pitchFamily="2" charset="0"/>
              </a:rPr>
              <a:t>ey free parameters in DDM</a:t>
            </a:r>
            <a:endParaRPr lang="en-CN" sz="2400" b="1" dirty="0">
              <a:solidFill>
                <a:srgbClr val="C00000"/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673F561B-D4C6-E846-A19D-5ED56CA83E66}"/>
              </a:ext>
            </a:extLst>
          </p:cNvPr>
          <p:cNvSpPr/>
          <p:nvPr/>
        </p:nvSpPr>
        <p:spPr>
          <a:xfrm>
            <a:off x="0" y="0"/>
            <a:ext cx="12192000" cy="394855"/>
          </a:xfrm>
          <a:prstGeom prst="rect">
            <a:avLst/>
          </a:prstGeom>
          <a:solidFill>
            <a:srgbClr val="0000FF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N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BFF15D96-845A-CB4C-9F02-41613726A550}"/>
              </a:ext>
            </a:extLst>
          </p:cNvPr>
          <p:cNvSpPr/>
          <p:nvPr/>
        </p:nvSpPr>
        <p:spPr>
          <a:xfrm>
            <a:off x="4496668" y="-33405"/>
            <a:ext cx="361599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CN" sz="2400" b="1" dirty="0">
                <a:solidFill>
                  <a:schemeClr val="bg1"/>
                </a:solidFill>
                <a:latin typeface="Avenir Medium" panose="02000503020000020003" pitchFamily="2" charset="0"/>
              </a:rPr>
              <a:t>Diffusion decision model</a:t>
            </a:r>
            <a:endParaRPr lang="en-CN" sz="2400" b="1" dirty="0">
              <a:solidFill>
                <a:schemeClr val="bg1"/>
              </a:solidFill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BA9F6FB3-9AD7-9C4E-A3DD-F7862EEB414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600" y="863600"/>
            <a:ext cx="11988800" cy="513080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95F0E033-0F05-0546-9A8C-F43CE79CAA02}"/>
              </a:ext>
            </a:extLst>
          </p:cNvPr>
          <p:cNvSpPr/>
          <p:nvPr/>
        </p:nvSpPr>
        <p:spPr>
          <a:xfrm>
            <a:off x="4345815" y="6463145"/>
            <a:ext cx="456579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>
                <a:latin typeface="Avenir Light" panose="020B0402020203020204" pitchFamily="34" charset="77"/>
              </a:rPr>
              <a:t>Ratcliff and </a:t>
            </a:r>
            <a:r>
              <a:rPr lang="en-US" sz="1600" dirty="0" err="1">
                <a:latin typeface="Avenir Light" panose="020B0402020203020204" pitchFamily="34" charset="77"/>
              </a:rPr>
              <a:t>McKoon</a:t>
            </a:r>
            <a:r>
              <a:rPr lang="en-US" sz="1600" dirty="0">
                <a:latin typeface="Avenir Light" panose="020B0402020203020204" pitchFamily="34" charset="77"/>
              </a:rPr>
              <a:t>, 2008, Neural computation</a:t>
            </a:r>
            <a:endParaRPr lang="en-CN" sz="1600" dirty="0">
              <a:latin typeface="Avenir Light" panose="020B0402020203020204" pitchFamily="34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425392896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4DF25785-EA02-7549-BCE0-0370EE40F73B}"/>
              </a:ext>
            </a:extLst>
          </p:cNvPr>
          <p:cNvSpPr/>
          <p:nvPr/>
        </p:nvSpPr>
        <p:spPr>
          <a:xfrm>
            <a:off x="4487698" y="0"/>
            <a:ext cx="361599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CN" sz="2400" b="1" dirty="0">
                <a:solidFill>
                  <a:srgbClr val="0000FF"/>
                </a:solidFill>
                <a:latin typeface="Avenir Medium" panose="02000503020000020003" pitchFamily="2" charset="0"/>
              </a:rPr>
              <a:t>Diffusion decision model</a:t>
            </a:r>
            <a:endParaRPr lang="en-CN" sz="2400" b="1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EEC4410F-18DC-0443-BADE-8FFFC1AD672F}"/>
              </a:ext>
            </a:extLst>
          </p:cNvPr>
          <p:cNvSpPr/>
          <p:nvPr/>
        </p:nvSpPr>
        <p:spPr>
          <a:xfrm>
            <a:off x="4004273" y="495070"/>
            <a:ext cx="418345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>
                <a:solidFill>
                  <a:srgbClr val="C00000"/>
                </a:solidFill>
                <a:latin typeface="Avenir Medium" panose="02000503020000020003" pitchFamily="2" charset="0"/>
              </a:rPr>
              <a:t>K</a:t>
            </a:r>
            <a:r>
              <a:rPr lang="en-CN" sz="2400" b="1" dirty="0">
                <a:solidFill>
                  <a:srgbClr val="C00000"/>
                </a:solidFill>
                <a:latin typeface="Avenir Medium" panose="02000503020000020003" pitchFamily="2" charset="0"/>
              </a:rPr>
              <a:t>ey free parameters in DDM</a:t>
            </a:r>
            <a:endParaRPr lang="en-CN" sz="2400" b="1" dirty="0">
              <a:solidFill>
                <a:srgbClr val="C00000"/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92BDF66B-BBC9-234F-A9D0-E8A000818A0E}"/>
              </a:ext>
            </a:extLst>
          </p:cNvPr>
          <p:cNvSpPr/>
          <p:nvPr/>
        </p:nvSpPr>
        <p:spPr>
          <a:xfrm>
            <a:off x="0" y="0"/>
            <a:ext cx="12192000" cy="394855"/>
          </a:xfrm>
          <a:prstGeom prst="rect">
            <a:avLst/>
          </a:prstGeom>
          <a:solidFill>
            <a:srgbClr val="0000FF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N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165D96D-BA65-7642-8A40-392C3C1E56E2}"/>
              </a:ext>
            </a:extLst>
          </p:cNvPr>
          <p:cNvSpPr/>
          <p:nvPr/>
        </p:nvSpPr>
        <p:spPr>
          <a:xfrm>
            <a:off x="4496668" y="-33405"/>
            <a:ext cx="361599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CN" sz="2400" b="1" dirty="0">
                <a:solidFill>
                  <a:schemeClr val="bg1"/>
                </a:solidFill>
                <a:latin typeface="Avenir Medium" panose="02000503020000020003" pitchFamily="2" charset="0"/>
              </a:rPr>
              <a:t>Diffusion decision model</a:t>
            </a:r>
            <a:endParaRPr lang="en-CN" sz="2400" b="1" dirty="0">
              <a:solidFill>
                <a:schemeClr val="bg1"/>
              </a:solidFill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279367BF-2C5A-9C44-86D6-94AD0CF7466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814508"/>
            <a:ext cx="12192000" cy="3228984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8456A2FC-81D4-CB4B-B24E-E356528AEE48}"/>
              </a:ext>
            </a:extLst>
          </p:cNvPr>
          <p:cNvSpPr/>
          <p:nvPr/>
        </p:nvSpPr>
        <p:spPr>
          <a:xfrm>
            <a:off x="4345815" y="6463145"/>
            <a:ext cx="456579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>
                <a:latin typeface="Avenir Light" panose="020B0402020203020204" pitchFamily="34" charset="77"/>
              </a:rPr>
              <a:t>Ratcliff and </a:t>
            </a:r>
            <a:r>
              <a:rPr lang="en-US" sz="1600" dirty="0" err="1">
                <a:latin typeface="Avenir Light" panose="020B0402020203020204" pitchFamily="34" charset="77"/>
              </a:rPr>
              <a:t>McKoon</a:t>
            </a:r>
            <a:r>
              <a:rPr lang="en-US" sz="1600" dirty="0">
                <a:latin typeface="Avenir Light" panose="020B0402020203020204" pitchFamily="34" charset="77"/>
              </a:rPr>
              <a:t>, 2008, Neural computation</a:t>
            </a:r>
            <a:endParaRPr lang="en-CN" sz="1600" dirty="0">
              <a:latin typeface="Avenir Light" panose="020B0402020203020204" pitchFamily="34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348112796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E05439A6-F61C-AB4F-B201-0CC502CB635D}"/>
              </a:ext>
            </a:extLst>
          </p:cNvPr>
          <p:cNvSpPr/>
          <p:nvPr/>
        </p:nvSpPr>
        <p:spPr>
          <a:xfrm>
            <a:off x="4004273" y="495070"/>
            <a:ext cx="418345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>
                <a:solidFill>
                  <a:srgbClr val="C00000"/>
                </a:solidFill>
                <a:latin typeface="Avenir Medium" panose="02000503020000020003" pitchFamily="2" charset="0"/>
              </a:rPr>
              <a:t>K</a:t>
            </a:r>
            <a:r>
              <a:rPr lang="en-CN" sz="2400" b="1" dirty="0">
                <a:solidFill>
                  <a:srgbClr val="C00000"/>
                </a:solidFill>
                <a:latin typeface="Avenir Medium" panose="02000503020000020003" pitchFamily="2" charset="0"/>
              </a:rPr>
              <a:t>ey free parameters in DDM</a:t>
            </a:r>
            <a:endParaRPr lang="en-CN" sz="2400" b="1" dirty="0">
              <a:solidFill>
                <a:srgbClr val="C00000"/>
              </a:solidFill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70A55ED-1341-0843-B6FD-28B81F3F8E0F}"/>
              </a:ext>
            </a:extLst>
          </p:cNvPr>
          <p:cNvSpPr/>
          <p:nvPr/>
        </p:nvSpPr>
        <p:spPr>
          <a:xfrm>
            <a:off x="0" y="0"/>
            <a:ext cx="12192000" cy="394855"/>
          </a:xfrm>
          <a:prstGeom prst="rect">
            <a:avLst/>
          </a:prstGeom>
          <a:solidFill>
            <a:srgbClr val="0000FF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N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216C97DD-7992-F04B-BEE9-7D2CFCE1BD0A}"/>
              </a:ext>
            </a:extLst>
          </p:cNvPr>
          <p:cNvSpPr/>
          <p:nvPr/>
        </p:nvSpPr>
        <p:spPr>
          <a:xfrm>
            <a:off x="4496668" y="-33405"/>
            <a:ext cx="361599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CN" sz="2400" b="1" dirty="0">
                <a:solidFill>
                  <a:schemeClr val="bg1"/>
                </a:solidFill>
                <a:latin typeface="Avenir Medium" panose="02000503020000020003" pitchFamily="2" charset="0"/>
              </a:rPr>
              <a:t>Diffusion decision model</a:t>
            </a:r>
            <a:endParaRPr lang="en-CN" sz="2400" b="1" dirty="0">
              <a:solidFill>
                <a:schemeClr val="bg1"/>
              </a:solidFill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D79469EC-A5B4-0C44-BC1A-4820D97F4A3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03500" y="1987550"/>
            <a:ext cx="6985000" cy="2882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415105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2411</TotalTime>
  <Words>751</Words>
  <Application>Microsoft Macintosh PowerPoint</Application>
  <PresentationFormat>Widescreen</PresentationFormat>
  <Paragraphs>134</Paragraphs>
  <Slides>34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34</vt:i4>
      </vt:variant>
    </vt:vector>
  </HeadingPairs>
  <TitlesOfParts>
    <vt:vector size="44" baseType="lpstr">
      <vt:lpstr>Minion</vt:lpstr>
      <vt:lpstr>Arial</vt:lpstr>
      <vt:lpstr>Avenir</vt:lpstr>
      <vt:lpstr>Avenir Black</vt:lpstr>
      <vt:lpstr>Avenir Book</vt:lpstr>
      <vt:lpstr>Avenir Light</vt:lpstr>
      <vt:lpstr>Avenir Medium</vt:lpstr>
      <vt:lpstr>Calibri</vt:lpstr>
      <vt:lpstr>Calibri Light</vt:lpstr>
      <vt:lpstr>Office Theme</vt:lpstr>
      <vt:lpstr>Tutorials Diffusion decision model Rescorla-wagner model Rescorla-wagner diffusion decision model Bonus!-Maximum Liklihood Estimation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Rescorla-Wagner Theory (1972)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Tutorials for Diffusion decision model Rescorla-wagner model rescorla-wagner diffusion decision model</dc:title>
  <dc:creator>Yan Xinyuan</dc:creator>
  <cp:lastModifiedBy>Yan Xinyuan</cp:lastModifiedBy>
  <cp:revision>91</cp:revision>
  <dcterms:created xsi:type="dcterms:W3CDTF">2021-05-20T05:41:38Z</dcterms:created>
  <dcterms:modified xsi:type="dcterms:W3CDTF">2021-05-22T07:18:17Z</dcterms:modified>
</cp:coreProperties>
</file>