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61" r:id="rId4"/>
    <p:sldId id="257" r:id="rId5"/>
    <p:sldId id="259" r:id="rId6"/>
    <p:sldId id="282" r:id="rId7"/>
    <p:sldId id="258" r:id="rId8"/>
    <p:sldId id="285" r:id="rId9"/>
    <p:sldId id="267" r:id="rId10"/>
    <p:sldId id="260" r:id="rId11"/>
    <p:sldId id="270" r:id="rId12"/>
    <p:sldId id="271" r:id="rId13"/>
    <p:sldId id="268" r:id="rId14"/>
    <p:sldId id="269" r:id="rId15"/>
    <p:sldId id="272" r:id="rId16"/>
    <p:sldId id="273" r:id="rId17"/>
    <p:sldId id="274" r:id="rId18"/>
    <p:sldId id="277" r:id="rId19"/>
    <p:sldId id="276" r:id="rId20"/>
    <p:sldId id="278" r:id="rId21"/>
    <p:sldId id="279" r:id="rId22"/>
    <p:sldId id="275" r:id="rId23"/>
    <p:sldId id="262" r:id="rId24"/>
    <p:sldId id="281" r:id="rId25"/>
    <p:sldId id="283" r:id="rId26"/>
    <p:sldId id="284" r:id="rId27"/>
    <p:sldId id="286" r:id="rId28"/>
    <p:sldId id="287" r:id="rId29"/>
    <p:sldId id="288" r:id="rId30"/>
    <p:sldId id="289" r:id="rId31"/>
    <p:sldId id="300" r:id="rId32"/>
    <p:sldId id="265" r:id="rId33"/>
    <p:sldId id="264" r:id="rId34"/>
    <p:sldId id="316" r:id="rId35"/>
    <p:sldId id="266" r:id="rId36"/>
    <p:sldId id="290" r:id="rId37"/>
    <p:sldId id="291" r:id="rId38"/>
    <p:sldId id="314" r:id="rId39"/>
    <p:sldId id="315" r:id="rId40"/>
    <p:sldId id="292" r:id="rId41"/>
    <p:sldId id="317" r:id="rId42"/>
    <p:sldId id="318" r:id="rId43"/>
    <p:sldId id="320" r:id="rId44"/>
    <p:sldId id="319" r:id="rId45"/>
    <p:sldId id="321" r:id="rId46"/>
    <p:sldId id="322" r:id="rId47"/>
    <p:sldId id="323" r:id="rId48"/>
    <p:sldId id="330" r:id="rId49"/>
    <p:sldId id="329" r:id="rId50"/>
    <p:sldId id="333" r:id="rId51"/>
    <p:sldId id="332" r:id="rId52"/>
    <p:sldId id="336" r:id="rId53"/>
    <p:sldId id="335" r:id="rId54"/>
    <p:sldId id="345" r:id="rId55"/>
    <p:sldId id="325" r:id="rId56"/>
    <p:sldId id="301" r:id="rId57"/>
    <p:sldId id="302" r:id="rId58"/>
    <p:sldId id="303" r:id="rId59"/>
    <p:sldId id="304" r:id="rId60"/>
    <p:sldId id="306" r:id="rId61"/>
    <p:sldId id="307" r:id="rId62"/>
    <p:sldId id="308" r:id="rId63"/>
    <p:sldId id="309" r:id="rId64"/>
    <p:sldId id="311" r:id="rId65"/>
    <p:sldId id="312" r:id="rId66"/>
    <p:sldId id="313" r:id="rId67"/>
    <p:sldId id="298" r:id="rId68"/>
    <p:sldId id="334" r:id="rId69"/>
    <p:sldId id="299" r:id="rId70"/>
    <p:sldId id="280" r:id="rId71"/>
  </p:sldIdLst>
  <p:sldSz cx="18311813" cy="13698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5" userDrawn="1">
          <p15:clr>
            <a:srgbClr val="A4A3A4"/>
          </p15:clr>
        </p15:guide>
        <p15:guide id="2" pos="57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4599F94E-CEE6-441E-89CC-EB005ECD8F06}">
      <a14:m xmlns:a14="http://schemas.microsoft.com/office/drawing/2010/main">
        <m:mathPr xmlns:m="http://schemas.openxmlformats.org/officeDocument/2006/math">
          <m:brkBin m:val="before"/>
          <m:brkBinSub m:val="--"/>
        </m:mathPr>
      </a14:m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61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1800" y="114"/>
      </p:cViewPr>
      <p:guideLst>
        <p:guide orient="horz" pos="4315"/>
        <p:guide pos="57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71" Type="http://schemas.openxmlformats.org/officeDocument/2006/relationships/slide" Target="slides/slide6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5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4.wmf"/><Relationship Id="rId1" Type="http://schemas.openxmlformats.org/officeDocument/2006/relationships/image" Target="../media/image36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12.wmf"/><Relationship Id="rId1" Type="http://schemas.openxmlformats.org/officeDocument/2006/relationships/image" Target="../media/image8.wmf"/><Relationship Id="rId4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5.wmf"/><Relationship Id="rId1" Type="http://schemas.openxmlformats.org/officeDocument/2006/relationships/image" Target="../media/image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5.wmf"/><Relationship Id="rId1" Type="http://schemas.openxmlformats.org/officeDocument/2006/relationships/image" Target="../media/image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3386" y="2241868"/>
            <a:ext cx="15565041" cy="4769121"/>
          </a:xfrm>
        </p:spPr>
        <p:txBody>
          <a:bodyPr anchor="b"/>
          <a:lstStyle>
            <a:lvl1pPr algn="ctr">
              <a:defRPr sz="1198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8977" y="7194904"/>
            <a:ext cx="13733860" cy="3307308"/>
          </a:xfrm>
        </p:spPr>
        <p:txBody>
          <a:bodyPr/>
          <a:lstStyle>
            <a:lvl1pPr marL="0" indent="0" algn="ctr">
              <a:buNone/>
              <a:defRPr sz="4794"/>
            </a:lvl1pPr>
            <a:lvl2pPr marL="913257" indent="0" algn="ctr">
              <a:buNone/>
              <a:defRPr sz="3995"/>
            </a:lvl2pPr>
            <a:lvl3pPr marL="1826514" indent="0" algn="ctr">
              <a:buNone/>
              <a:defRPr sz="3596"/>
            </a:lvl3pPr>
            <a:lvl4pPr marL="2739771" indent="0" algn="ctr">
              <a:buNone/>
              <a:defRPr sz="3196"/>
            </a:lvl4pPr>
            <a:lvl5pPr marL="3653028" indent="0" algn="ctr">
              <a:buNone/>
              <a:defRPr sz="3196"/>
            </a:lvl5pPr>
            <a:lvl6pPr marL="4566285" indent="0" algn="ctr">
              <a:buNone/>
              <a:defRPr sz="3196"/>
            </a:lvl6pPr>
            <a:lvl7pPr marL="5479542" indent="0" algn="ctr">
              <a:buNone/>
              <a:defRPr sz="3196"/>
            </a:lvl7pPr>
            <a:lvl8pPr marL="6392799" indent="0" algn="ctr">
              <a:buNone/>
              <a:defRPr sz="3196"/>
            </a:lvl8pPr>
            <a:lvl9pPr marL="7306056" indent="0" algn="ctr">
              <a:buNone/>
              <a:defRPr sz="3196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034D-B281-414D-B497-FE825EF40375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5477-CE74-4C39-A317-A365C29312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989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034D-B281-414D-B497-FE825EF40375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5477-CE74-4C39-A317-A365C29312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595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104392" y="729320"/>
            <a:ext cx="3948485" cy="1160887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8938" y="729320"/>
            <a:ext cx="11616556" cy="1160887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034D-B281-414D-B497-FE825EF40375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5477-CE74-4C39-A317-A365C29312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6817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8977" y="2241868"/>
            <a:ext cx="13733860" cy="4769121"/>
          </a:xfrm>
        </p:spPr>
        <p:txBody>
          <a:bodyPr anchor="b"/>
          <a:lstStyle>
            <a:lvl1pPr algn="ctr">
              <a:defRPr sz="90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8977" y="7194904"/>
            <a:ext cx="13733860" cy="3307308"/>
          </a:xfrm>
        </p:spPr>
        <p:txBody>
          <a:bodyPr/>
          <a:lstStyle>
            <a:lvl1pPr marL="0" indent="0" algn="ctr">
              <a:buNone/>
              <a:defRPr sz="3605"/>
            </a:lvl1pPr>
            <a:lvl2pPr marL="686692" indent="0" algn="ctr">
              <a:buNone/>
              <a:defRPr sz="3004"/>
            </a:lvl2pPr>
            <a:lvl3pPr marL="1373383" indent="0" algn="ctr">
              <a:buNone/>
              <a:defRPr sz="2704"/>
            </a:lvl3pPr>
            <a:lvl4pPr marL="2060075" indent="0" algn="ctr">
              <a:buNone/>
              <a:defRPr sz="2403"/>
            </a:lvl4pPr>
            <a:lvl5pPr marL="2746766" indent="0" algn="ctr">
              <a:buNone/>
              <a:defRPr sz="2403"/>
            </a:lvl5pPr>
            <a:lvl6pPr marL="3433458" indent="0" algn="ctr">
              <a:buNone/>
              <a:defRPr sz="2403"/>
            </a:lvl6pPr>
            <a:lvl7pPr marL="4120149" indent="0" algn="ctr">
              <a:buNone/>
              <a:defRPr sz="2403"/>
            </a:lvl7pPr>
            <a:lvl8pPr marL="4806841" indent="0" algn="ctr">
              <a:buNone/>
              <a:defRPr sz="2403"/>
            </a:lvl8pPr>
            <a:lvl9pPr marL="5493532" indent="0" algn="ctr">
              <a:buNone/>
              <a:defRPr sz="240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6079C-6E28-0542-9D5E-55C2F4F1D84B}" type="datetimeFigureOut">
              <a:rPr lang="en-CN" smtClean="0"/>
              <a:t>10/09/2021</a:t>
            </a:fld>
            <a:endParaRPr lang="en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F37F2-B0BB-3A45-96D3-42159D58D0B3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3752710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6079C-6E28-0542-9D5E-55C2F4F1D84B}" type="datetimeFigureOut">
              <a:rPr lang="en-CN" smtClean="0"/>
              <a:t>10/09/2021</a:t>
            </a:fld>
            <a:endParaRPr lang="en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F37F2-B0BB-3A45-96D3-42159D58D0B3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36075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9400" y="3415124"/>
            <a:ext cx="15793939" cy="5698210"/>
          </a:xfrm>
        </p:spPr>
        <p:txBody>
          <a:bodyPr anchor="b"/>
          <a:lstStyle>
            <a:lvl1pPr>
              <a:defRPr sz="90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9400" y="9167241"/>
            <a:ext cx="15793939" cy="2996554"/>
          </a:xfrm>
        </p:spPr>
        <p:txBody>
          <a:bodyPr/>
          <a:lstStyle>
            <a:lvl1pPr marL="0" indent="0">
              <a:buNone/>
              <a:defRPr sz="3605">
                <a:solidFill>
                  <a:schemeClr val="tx1">
                    <a:tint val="75000"/>
                  </a:schemeClr>
                </a:solidFill>
              </a:defRPr>
            </a:lvl1pPr>
            <a:lvl2pPr marL="686692" indent="0">
              <a:buNone/>
              <a:defRPr sz="3004">
                <a:solidFill>
                  <a:schemeClr val="tx1">
                    <a:tint val="75000"/>
                  </a:schemeClr>
                </a:solidFill>
              </a:defRPr>
            </a:lvl2pPr>
            <a:lvl3pPr marL="1373383" indent="0">
              <a:buNone/>
              <a:defRPr sz="2704">
                <a:solidFill>
                  <a:schemeClr val="tx1">
                    <a:tint val="75000"/>
                  </a:schemeClr>
                </a:solidFill>
              </a:defRPr>
            </a:lvl3pPr>
            <a:lvl4pPr marL="2060075" indent="0">
              <a:buNone/>
              <a:defRPr sz="2403">
                <a:solidFill>
                  <a:schemeClr val="tx1">
                    <a:tint val="75000"/>
                  </a:schemeClr>
                </a:solidFill>
              </a:defRPr>
            </a:lvl4pPr>
            <a:lvl5pPr marL="2746766" indent="0">
              <a:buNone/>
              <a:defRPr sz="2403">
                <a:solidFill>
                  <a:schemeClr val="tx1">
                    <a:tint val="75000"/>
                  </a:schemeClr>
                </a:solidFill>
              </a:defRPr>
            </a:lvl5pPr>
            <a:lvl6pPr marL="3433458" indent="0">
              <a:buNone/>
              <a:defRPr sz="2403">
                <a:solidFill>
                  <a:schemeClr val="tx1">
                    <a:tint val="75000"/>
                  </a:schemeClr>
                </a:solidFill>
              </a:defRPr>
            </a:lvl6pPr>
            <a:lvl7pPr marL="4120149" indent="0">
              <a:buNone/>
              <a:defRPr sz="2403">
                <a:solidFill>
                  <a:schemeClr val="tx1">
                    <a:tint val="75000"/>
                  </a:schemeClr>
                </a:solidFill>
              </a:defRPr>
            </a:lvl7pPr>
            <a:lvl8pPr marL="4806841" indent="0">
              <a:buNone/>
              <a:defRPr sz="2403">
                <a:solidFill>
                  <a:schemeClr val="tx1">
                    <a:tint val="75000"/>
                  </a:schemeClr>
                </a:solidFill>
              </a:defRPr>
            </a:lvl8pPr>
            <a:lvl9pPr marL="5493532" indent="0">
              <a:buNone/>
              <a:defRPr sz="240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6079C-6E28-0542-9D5E-55C2F4F1D84B}" type="datetimeFigureOut">
              <a:rPr lang="en-CN" smtClean="0"/>
              <a:t>10/09/2021</a:t>
            </a:fld>
            <a:endParaRPr lang="en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F37F2-B0BB-3A45-96D3-42159D58D0B3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79491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8937" y="3646602"/>
            <a:ext cx="7782521" cy="86915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70355" y="3646602"/>
            <a:ext cx="7782521" cy="86915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6079C-6E28-0542-9D5E-55C2F4F1D84B}" type="datetimeFigureOut">
              <a:rPr lang="en-CN" smtClean="0"/>
              <a:t>10/09/2021</a:t>
            </a:fld>
            <a:endParaRPr lang="en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F37F2-B0BB-3A45-96D3-42159D58D0B3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41671033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322" y="729322"/>
            <a:ext cx="15793939" cy="26477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324" y="3358047"/>
            <a:ext cx="7746755" cy="1645726"/>
          </a:xfrm>
        </p:spPr>
        <p:txBody>
          <a:bodyPr anchor="b"/>
          <a:lstStyle>
            <a:lvl1pPr marL="0" indent="0">
              <a:buNone/>
              <a:defRPr sz="3605" b="1"/>
            </a:lvl1pPr>
            <a:lvl2pPr marL="686692" indent="0">
              <a:buNone/>
              <a:defRPr sz="3004" b="1"/>
            </a:lvl2pPr>
            <a:lvl3pPr marL="1373383" indent="0">
              <a:buNone/>
              <a:defRPr sz="2704" b="1"/>
            </a:lvl3pPr>
            <a:lvl4pPr marL="2060075" indent="0">
              <a:buNone/>
              <a:defRPr sz="2403" b="1"/>
            </a:lvl4pPr>
            <a:lvl5pPr marL="2746766" indent="0">
              <a:buNone/>
              <a:defRPr sz="2403" b="1"/>
            </a:lvl5pPr>
            <a:lvl6pPr marL="3433458" indent="0">
              <a:buNone/>
              <a:defRPr sz="2403" b="1"/>
            </a:lvl6pPr>
            <a:lvl7pPr marL="4120149" indent="0">
              <a:buNone/>
              <a:defRPr sz="2403" b="1"/>
            </a:lvl7pPr>
            <a:lvl8pPr marL="4806841" indent="0">
              <a:buNone/>
              <a:defRPr sz="2403" b="1"/>
            </a:lvl8pPr>
            <a:lvl9pPr marL="5493532" indent="0">
              <a:buNone/>
              <a:defRPr sz="240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324" y="5003773"/>
            <a:ext cx="7746755" cy="73597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70355" y="3358047"/>
            <a:ext cx="7784906" cy="1645726"/>
          </a:xfrm>
        </p:spPr>
        <p:txBody>
          <a:bodyPr anchor="b"/>
          <a:lstStyle>
            <a:lvl1pPr marL="0" indent="0">
              <a:buNone/>
              <a:defRPr sz="3605" b="1"/>
            </a:lvl1pPr>
            <a:lvl2pPr marL="686692" indent="0">
              <a:buNone/>
              <a:defRPr sz="3004" b="1"/>
            </a:lvl2pPr>
            <a:lvl3pPr marL="1373383" indent="0">
              <a:buNone/>
              <a:defRPr sz="2704" b="1"/>
            </a:lvl3pPr>
            <a:lvl4pPr marL="2060075" indent="0">
              <a:buNone/>
              <a:defRPr sz="2403" b="1"/>
            </a:lvl4pPr>
            <a:lvl5pPr marL="2746766" indent="0">
              <a:buNone/>
              <a:defRPr sz="2403" b="1"/>
            </a:lvl5pPr>
            <a:lvl6pPr marL="3433458" indent="0">
              <a:buNone/>
              <a:defRPr sz="2403" b="1"/>
            </a:lvl6pPr>
            <a:lvl7pPr marL="4120149" indent="0">
              <a:buNone/>
              <a:defRPr sz="2403" b="1"/>
            </a:lvl7pPr>
            <a:lvl8pPr marL="4806841" indent="0">
              <a:buNone/>
              <a:defRPr sz="2403" b="1"/>
            </a:lvl8pPr>
            <a:lvl9pPr marL="5493532" indent="0">
              <a:buNone/>
              <a:defRPr sz="240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70355" y="5003773"/>
            <a:ext cx="7784906" cy="73597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6079C-6E28-0542-9D5E-55C2F4F1D84B}" type="datetimeFigureOut">
              <a:rPr lang="en-CN" smtClean="0"/>
              <a:t>10/09/2021</a:t>
            </a:fld>
            <a:endParaRPr lang="en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F37F2-B0BB-3A45-96D3-42159D58D0B3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4844005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6079C-6E28-0542-9D5E-55C2F4F1D84B}" type="datetimeFigureOut">
              <a:rPr lang="en-CN" smtClean="0"/>
              <a:t>10/09/2021</a:t>
            </a:fld>
            <a:endParaRPr lang="en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F37F2-B0BB-3A45-96D3-42159D58D0B3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0314573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6079C-6E28-0542-9D5E-55C2F4F1D84B}" type="datetimeFigureOut">
              <a:rPr lang="en-CN" smtClean="0"/>
              <a:t>10/09/2021</a:t>
            </a:fld>
            <a:endParaRPr lang="en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F37F2-B0BB-3A45-96D3-42159D58D0B3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9164448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323" y="913237"/>
            <a:ext cx="5906036" cy="3196326"/>
          </a:xfrm>
        </p:spPr>
        <p:txBody>
          <a:bodyPr anchor="b"/>
          <a:lstStyle>
            <a:lvl1pPr>
              <a:defRPr sz="480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84906" y="1972337"/>
            <a:ext cx="9270355" cy="9734841"/>
          </a:xfrm>
        </p:spPr>
        <p:txBody>
          <a:bodyPr/>
          <a:lstStyle>
            <a:lvl1pPr>
              <a:defRPr sz="4806"/>
            </a:lvl1pPr>
            <a:lvl2pPr>
              <a:defRPr sz="4205"/>
            </a:lvl2pPr>
            <a:lvl3pPr>
              <a:defRPr sz="3605"/>
            </a:lvl3pPr>
            <a:lvl4pPr>
              <a:defRPr sz="3004"/>
            </a:lvl4pPr>
            <a:lvl5pPr>
              <a:defRPr sz="3004"/>
            </a:lvl5pPr>
            <a:lvl6pPr>
              <a:defRPr sz="3004"/>
            </a:lvl6pPr>
            <a:lvl7pPr>
              <a:defRPr sz="3004"/>
            </a:lvl7pPr>
            <a:lvl8pPr>
              <a:defRPr sz="3004"/>
            </a:lvl8pPr>
            <a:lvl9pPr>
              <a:defRPr sz="300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61323" y="4109562"/>
            <a:ext cx="5906036" cy="7613471"/>
          </a:xfrm>
        </p:spPr>
        <p:txBody>
          <a:bodyPr/>
          <a:lstStyle>
            <a:lvl1pPr marL="0" indent="0">
              <a:buNone/>
              <a:defRPr sz="2403"/>
            </a:lvl1pPr>
            <a:lvl2pPr marL="686692" indent="0">
              <a:buNone/>
              <a:defRPr sz="2103"/>
            </a:lvl2pPr>
            <a:lvl3pPr marL="1373383" indent="0">
              <a:buNone/>
              <a:defRPr sz="1802"/>
            </a:lvl3pPr>
            <a:lvl4pPr marL="2060075" indent="0">
              <a:buNone/>
              <a:defRPr sz="1502"/>
            </a:lvl4pPr>
            <a:lvl5pPr marL="2746766" indent="0">
              <a:buNone/>
              <a:defRPr sz="1502"/>
            </a:lvl5pPr>
            <a:lvl6pPr marL="3433458" indent="0">
              <a:buNone/>
              <a:defRPr sz="1502"/>
            </a:lvl6pPr>
            <a:lvl7pPr marL="4120149" indent="0">
              <a:buNone/>
              <a:defRPr sz="1502"/>
            </a:lvl7pPr>
            <a:lvl8pPr marL="4806841" indent="0">
              <a:buNone/>
              <a:defRPr sz="1502"/>
            </a:lvl8pPr>
            <a:lvl9pPr marL="5493532" indent="0">
              <a:buNone/>
              <a:defRPr sz="150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6079C-6E28-0542-9D5E-55C2F4F1D84B}" type="datetimeFigureOut">
              <a:rPr lang="en-CN" smtClean="0"/>
              <a:t>10/09/2021</a:t>
            </a:fld>
            <a:endParaRPr lang="en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F37F2-B0BB-3A45-96D3-42159D58D0B3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2767392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034D-B281-414D-B497-FE825EF40375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5477-CE74-4C39-A317-A365C29312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9162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323" y="913237"/>
            <a:ext cx="5906036" cy="3196326"/>
          </a:xfrm>
        </p:spPr>
        <p:txBody>
          <a:bodyPr anchor="b"/>
          <a:lstStyle>
            <a:lvl1pPr>
              <a:defRPr sz="480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84906" y="1972337"/>
            <a:ext cx="9270355" cy="9734841"/>
          </a:xfrm>
        </p:spPr>
        <p:txBody>
          <a:bodyPr anchor="t"/>
          <a:lstStyle>
            <a:lvl1pPr marL="0" indent="0">
              <a:buNone/>
              <a:defRPr sz="4806"/>
            </a:lvl1pPr>
            <a:lvl2pPr marL="686692" indent="0">
              <a:buNone/>
              <a:defRPr sz="4205"/>
            </a:lvl2pPr>
            <a:lvl3pPr marL="1373383" indent="0">
              <a:buNone/>
              <a:defRPr sz="3605"/>
            </a:lvl3pPr>
            <a:lvl4pPr marL="2060075" indent="0">
              <a:buNone/>
              <a:defRPr sz="3004"/>
            </a:lvl4pPr>
            <a:lvl5pPr marL="2746766" indent="0">
              <a:buNone/>
              <a:defRPr sz="3004"/>
            </a:lvl5pPr>
            <a:lvl6pPr marL="3433458" indent="0">
              <a:buNone/>
              <a:defRPr sz="3004"/>
            </a:lvl6pPr>
            <a:lvl7pPr marL="4120149" indent="0">
              <a:buNone/>
              <a:defRPr sz="3004"/>
            </a:lvl7pPr>
            <a:lvl8pPr marL="4806841" indent="0">
              <a:buNone/>
              <a:defRPr sz="3004"/>
            </a:lvl8pPr>
            <a:lvl9pPr marL="5493532" indent="0">
              <a:buNone/>
              <a:defRPr sz="300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61323" y="4109562"/>
            <a:ext cx="5906036" cy="7613471"/>
          </a:xfrm>
        </p:spPr>
        <p:txBody>
          <a:bodyPr/>
          <a:lstStyle>
            <a:lvl1pPr marL="0" indent="0">
              <a:buNone/>
              <a:defRPr sz="2403"/>
            </a:lvl1pPr>
            <a:lvl2pPr marL="686692" indent="0">
              <a:buNone/>
              <a:defRPr sz="2103"/>
            </a:lvl2pPr>
            <a:lvl3pPr marL="1373383" indent="0">
              <a:buNone/>
              <a:defRPr sz="1802"/>
            </a:lvl3pPr>
            <a:lvl4pPr marL="2060075" indent="0">
              <a:buNone/>
              <a:defRPr sz="1502"/>
            </a:lvl4pPr>
            <a:lvl5pPr marL="2746766" indent="0">
              <a:buNone/>
              <a:defRPr sz="1502"/>
            </a:lvl5pPr>
            <a:lvl6pPr marL="3433458" indent="0">
              <a:buNone/>
              <a:defRPr sz="1502"/>
            </a:lvl6pPr>
            <a:lvl7pPr marL="4120149" indent="0">
              <a:buNone/>
              <a:defRPr sz="1502"/>
            </a:lvl7pPr>
            <a:lvl8pPr marL="4806841" indent="0">
              <a:buNone/>
              <a:defRPr sz="1502"/>
            </a:lvl8pPr>
            <a:lvl9pPr marL="5493532" indent="0">
              <a:buNone/>
              <a:defRPr sz="150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6079C-6E28-0542-9D5E-55C2F4F1D84B}" type="datetimeFigureOut">
              <a:rPr lang="en-CN" smtClean="0"/>
              <a:t>10/09/2021</a:t>
            </a:fld>
            <a:endParaRPr lang="en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F37F2-B0BB-3A45-96D3-42159D58D0B3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3046488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6079C-6E28-0542-9D5E-55C2F4F1D84B}" type="datetimeFigureOut">
              <a:rPr lang="en-CN" smtClean="0"/>
              <a:t>10/09/2021</a:t>
            </a:fld>
            <a:endParaRPr lang="en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F37F2-B0BB-3A45-96D3-42159D58D0B3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5117270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104391" y="729321"/>
            <a:ext cx="3948485" cy="1160887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8937" y="729321"/>
            <a:ext cx="11616556" cy="116088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6079C-6E28-0542-9D5E-55C2F4F1D84B}" type="datetimeFigureOut">
              <a:rPr lang="en-CN" smtClean="0"/>
              <a:t>10/09/2021</a:t>
            </a:fld>
            <a:endParaRPr lang="en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F37F2-B0BB-3A45-96D3-42159D58D0B3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250962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9401" y="3415126"/>
            <a:ext cx="15793939" cy="5698210"/>
          </a:xfrm>
        </p:spPr>
        <p:txBody>
          <a:bodyPr anchor="b"/>
          <a:lstStyle>
            <a:lvl1pPr>
              <a:defRPr sz="1198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9401" y="9167243"/>
            <a:ext cx="15793939" cy="2996554"/>
          </a:xfrm>
        </p:spPr>
        <p:txBody>
          <a:bodyPr/>
          <a:lstStyle>
            <a:lvl1pPr marL="0" indent="0">
              <a:buNone/>
              <a:defRPr sz="4794">
                <a:solidFill>
                  <a:schemeClr val="tx1"/>
                </a:solidFill>
              </a:defRPr>
            </a:lvl1pPr>
            <a:lvl2pPr marL="913257" indent="0">
              <a:buNone/>
              <a:defRPr sz="3995">
                <a:solidFill>
                  <a:schemeClr val="tx1">
                    <a:tint val="75000"/>
                  </a:schemeClr>
                </a:solidFill>
              </a:defRPr>
            </a:lvl2pPr>
            <a:lvl3pPr marL="1826514" indent="0">
              <a:buNone/>
              <a:defRPr sz="3596">
                <a:solidFill>
                  <a:schemeClr val="tx1">
                    <a:tint val="75000"/>
                  </a:schemeClr>
                </a:solidFill>
              </a:defRPr>
            </a:lvl3pPr>
            <a:lvl4pPr marL="2739771" indent="0">
              <a:buNone/>
              <a:defRPr sz="3196">
                <a:solidFill>
                  <a:schemeClr val="tx1">
                    <a:tint val="75000"/>
                  </a:schemeClr>
                </a:solidFill>
              </a:defRPr>
            </a:lvl4pPr>
            <a:lvl5pPr marL="3653028" indent="0">
              <a:buNone/>
              <a:defRPr sz="3196">
                <a:solidFill>
                  <a:schemeClr val="tx1">
                    <a:tint val="75000"/>
                  </a:schemeClr>
                </a:solidFill>
              </a:defRPr>
            </a:lvl5pPr>
            <a:lvl6pPr marL="4566285" indent="0">
              <a:buNone/>
              <a:defRPr sz="3196">
                <a:solidFill>
                  <a:schemeClr val="tx1">
                    <a:tint val="75000"/>
                  </a:schemeClr>
                </a:solidFill>
              </a:defRPr>
            </a:lvl6pPr>
            <a:lvl7pPr marL="5479542" indent="0">
              <a:buNone/>
              <a:defRPr sz="3196">
                <a:solidFill>
                  <a:schemeClr val="tx1">
                    <a:tint val="75000"/>
                  </a:schemeClr>
                </a:solidFill>
              </a:defRPr>
            </a:lvl7pPr>
            <a:lvl8pPr marL="6392799" indent="0">
              <a:buNone/>
              <a:defRPr sz="3196">
                <a:solidFill>
                  <a:schemeClr val="tx1">
                    <a:tint val="75000"/>
                  </a:schemeClr>
                </a:solidFill>
              </a:defRPr>
            </a:lvl8pPr>
            <a:lvl9pPr marL="7306056" indent="0">
              <a:buNone/>
              <a:defRPr sz="319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034D-B281-414D-B497-FE825EF40375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5477-CE74-4C39-A317-A365C29312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828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8937" y="3646601"/>
            <a:ext cx="7782521" cy="869159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70355" y="3646601"/>
            <a:ext cx="7782521" cy="869159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034D-B281-414D-B497-FE825EF40375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5477-CE74-4C39-A317-A365C29312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480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322" y="729323"/>
            <a:ext cx="15793939" cy="264775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324" y="3358045"/>
            <a:ext cx="7746754" cy="1645726"/>
          </a:xfrm>
        </p:spPr>
        <p:txBody>
          <a:bodyPr anchor="b"/>
          <a:lstStyle>
            <a:lvl1pPr marL="0" indent="0">
              <a:buNone/>
              <a:defRPr sz="4794" b="1"/>
            </a:lvl1pPr>
            <a:lvl2pPr marL="913257" indent="0">
              <a:buNone/>
              <a:defRPr sz="3995" b="1"/>
            </a:lvl2pPr>
            <a:lvl3pPr marL="1826514" indent="0">
              <a:buNone/>
              <a:defRPr sz="3596" b="1"/>
            </a:lvl3pPr>
            <a:lvl4pPr marL="2739771" indent="0">
              <a:buNone/>
              <a:defRPr sz="3196" b="1"/>
            </a:lvl4pPr>
            <a:lvl5pPr marL="3653028" indent="0">
              <a:buNone/>
              <a:defRPr sz="3196" b="1"/>
            </a:lvl5pPr>
            <a:lvl6pPr marL="4566285" indent="0">
              <a:buNone/>
              <a:defRPr sz="3196" b="1"/>
            </a:lvl6pPr>
            <a:lvl7pPr marL="5479542" indent="0">
              <a:buNone/>
              <a:defRPr sz="3196" b="1"/>
            </a:lvl7pPr>
            <a:lvl8pPr marL="6392799" indent="0">
              <a:buNone/>
              <a:defRPr sz="3196" b="1"/>
            </a:lvl8pPr>
            <a:lvl9pPr marL="7306056" indent="0">
              <a:buNone/>
              <a:defRPr sz="3196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324" y="5003772"/>
            <a:ext cx="7746754" cy="73597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70356" y="3358045"/>
            <a:ext cx="7784906" cy="1645726"/>
          </a:xfrm>
        </p:spPr>
        <p:txBody>
          <a:bodyPr anchor="b"/>
          <a:lstStyle>
            <a:lvl1pPr marL="0" indent="0">
              <a:buNone/>
              <a:defRPr sz="4794" b="1"/>
            </a:lvl1pPr>
            <a:lvl2pPr marL="913257" indent="0">
              <a:buNone/>
              <a:defRPr sz="3995" b="1"/>
            </a:lvl2pPr>
            <a:lvl3pPr marL="1826514" indent="0">
              <a:buNone/>
              <a:defRPr sz="3596" b="1"/>
            </a:lvl3pPr>
            <a:lvl4pPr marL="2739771" indent="0">
              <a:buNone/>
              <a:defRPr sz="3196" b="1"/>
            </a:lvl4pPr>
            <a:lvl5pPr marL="3653028" indent="0">
              <a:buNone/>
              <a:defRPr sz="3196" b="1"/>
            </a:lvl5pPr>
            <a:lvl6pPr marL="4566285" indent="0">
              <a:buNone/>
              <a:defRPr sz="3196" b="1"/>
            </a:lvl6pPr>
            <a:lvl7pPr marL="5479542" indent="0">
              <a:buNone/>
              <a:defRPr sz="3196" b="1"/>
            </a:lvl7pPr>
            <a:lvl8pPr marL="6392799" indent="0">
              <a:buNone/>
              <a:defRPr sz="3196" b="1"/>
            </a:lvl8pPr>
            <a:lvl9pPr marL="7306056" indent="0">
              <a:buNone/>
              <a:defRPr sz="3196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70356" y="5003772"/>
            <a:ext cx="7784906" cy="73597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034D-B281-414D-B497-FE825EF40375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5477-CE74-4C39-A317-A365C29312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28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034D-B281-414D-B497-FE825EF40375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5477-CE74-4C39-A317-A365C29312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170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034D-B281-414D-B497-FE825EF40375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5477-CE74-4C39-A317-A365C29312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503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322" y="913236"/>
            <a:ext cx="5906036" cy="3196326"/>
          </a:xfrm>
        </p:spPr>
        <p:txBody>
          <a:bodyPr anchor="b"/>
          <a:lstStyle>
            <a:lvl1pPr>
              <a:defRPr sz="639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84906" y="1972339"/>
            <a:ext cx="9270355" cy="9734841"/>
          </a:xfrm>
        </p:spPr>
        <p:txBody>
          <a:bodyPr/>
          <a:lstStyle>
            <a:lvl1pPr>
              <a:defRPr sz="6392"/>
            </a:lvl1pPr>
            <a:lvl2pPr>
              <a:defRPr sz="5593"/>
            </a:lvl2pPr>
            <a:lvl3pPr>
              <a:defRPr sz="4794"/>
            </a:lvl3pPr>
            <a:lvl4pPr>
              <a:defRPr sz="3995"/>
            </a:lvl4pPr>
            <a:lvl5pPr>
              <a:defRPr sz="3995"/>
            </a:lvl5pPr>
            <a:lvl6pPr>
              <a:defRPr sz="3995"/>
            </a:lvl6pPr>
            <a:lvl7pPr>
              <a:defRPr sz="3995"/>
            </a:lvl7pPr>
            <a:lvl8pPr>
              <a:defRPr sz="3995"/>
            </a:lvl8pPr>
            <a:lvl9pPr>
              <a:defRPr sz="399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61322" y="4109561"/>
            <a:ext cx="5906036" cy="7613471"/>
          </a:xfrm>
        </p:spPr>
        <p:txBody>
          <a:bodyPr/>
          <a:lstStyle>
            <a:lvl1pPr marL="0" indent="0">
              <a:buNone/>
              <a:defRPr sz="3196"/>
            </a:lvl1pPr>
            <a:lvl2pPr marL="913257" indent="0">
              <a:buNone/>
              <a:defRPr sz="2797"/>
            </a:lvl2pPr>
            <a:lvl3pPr marL="1826514" indent="0">
              <a:buNone/>
              <a:defRPr sz="2397"/>
            </a:lvl3pPr>
            <a:lvl4pPr marL="2739771" indent="0">
              <a:buNone/>
              <a:defRPr sz="1998"/>
            </a:lvl4pPr>
            <a:lvl5pPr marL="3653028" indent="0">
              <a:buNone/>
              <a:defRPr sz="1998"/>
            </a:lvl5pPr>
            <a:lvl6pPr marL="4566285" indent="0">
              <a:buNone/>
              <a:defRPr sz="1998"/>
            </a:lvl6pPr>
            <a:lvl7pPr marL="5479542" indent="0">
              <a:buNone/>
              <a:defRPr sz="1998"/>
            </a:lvl7pPr>
            <a:lvl8pPr marL="6392799" indent="0">
              <a:buNone/>
              <a:defRPr sz="1998"/>
            </a:lvl8pPr>
            <a:lvl9pPr marL="7306056" indent="0">
              <a:buNone/>
              <a:defRPr sz="1998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034D-B281-414D-B497-FE825EF40375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5477-CE74-4C39-A317-A365C29312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767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322" y="913236"/>
            <a:ext cx="5906036" cy="3196326"/>
          </a:xfrm>
        </p:spPr>
        <p:txBody>
          <a:bodyPr anchor="b"/>
          <a:lstStyle>
            <a:lvl1pPr>
              <a:defRPr sz="639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84906" y="1972339"/>
            <a:ext cx="9270355" cy="9734841"/>
          </a:xfrm>
        </p:spPr>
        <p:txBody>
          <a:bodyPr anchor="t"/>
          <a:lstStyle>
            <a:lvl1pPr marL="0" indent="0">
              <a:buNone/>
              <a:defRPr sz="6392"/>
            </a:lvl1pPr>
            <a:lvl2pPr marL="913257" indent="0">
              <a:buNone/>
              <a:defRPr sz="5593"/>
            </a:lvl2pPr>
            <a:lvl3pPr marL="1826514" indent="0">
              <a:buNone/>
              <a:defRPr sz="4794"/>
            </a:lvl3pPr>
            <a:lvl4pPr marL="2739771" indent="0">
              <a:buNone/>
              <a:defRPr sz="3995"/>
            </a:lvl4pPr>
            <a:lvl5pPr marL="3653028" indent="0">
              <a:buNone/>
              <a:defRPr sz="3995"/>
            </a:lvl5pPr>
            <a:lvl6pPr marL="4566285" indent="0">
              <a:buNone/>
              <a:defRPr sz="3995"/>
            </a:lvl6pPr>
            <a:lvl7pPr marL="5479542" indent="0">
              <a:buNone/>
              <a:defRPr sz="3995"/>
            </a:lvl7pPr>
            <a:lvl8pPr marL="6392799" indent="0">
              <a:buNone/>
              <a:defRPr sz="3995"/>
            </a:lvl8pPr>
            <a:lvl9pPr marL="7306056" indent="0">
              <a:buNone/>
              <a:defRPr sz="399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61322" y="4109561"/>
            <a:ext cx="5906036" cy="7613471"/>
          </a:xfrm>
        </p:spPr>
        <p:txBody>
          <a:bodyPr/>
          <a:lstStyle>
            <a:lvl1pPr marL="0" indent="0">
              <a:buNone/>
              <a:defRPr sz="3196"/>
            </a:lvl1pPr>
            <a:lvl2pPr marL="913257" indent="0">
              <a:buNone/>
              <a:defRPr sz="2797"/>
            </a:lvl2pPr>
            <a:lvl3pPr marL="1826514" indent="0">
              <a:buNone/>
              <a:defRPr sz="2397"/>
            </a:lvl3pPr>
            <a:lvl4pPr marL="2739771" indent="0">
              <a:buNone/>
              <a:defRPr sz="1998"/>
            </a:lvl4pPr>
            <a:lvl5pPr marL="3653028" indent="0">
              <a:buNone/>
              <a:defRPr sz="1998"/>
            </a:lvl5pPr>
            <a:lvl6pPr marL="4566285" indent="0">
              <a:buNone/>
              <a:defRPr sz="1998"/>
            </a:lvl6pPr>
            <a:lvl7pPr marL="5479542" indent="0">
              <a:buNone/>
              <a:defRPr sz="1998"/>
            </a:lvl7pPr>
            <a:lvl8pPr marL="6392799" indent="0">
              <a:buNone/>
              <a:defRPr sz="1998"/>
            </a:lvl8pPr>
            <a:lvl9pPr marL="7306056" indent="0">
              <a:buNone/>
              <a:defRPr sz="1998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B034D-B281-414D-B497-FE825EF40375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5477-CE74-4C39-A317-A365C29312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881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8937" y="729323"/>
            <a:ext cx="15793939" cy="26477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937" y="3646601"/>
            <a:ext cx="15793939" cy="86915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8937" y="12696518"/>
            <a:ext cx="4120158" cy="729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2B034D-B281-414D-B497-FE825EF40375}" type="datetimeFigureOut">
              <a:rPr lang="zh-CN" altLang="en-US" smtClean="0"/>
              <a:t>2021/10/9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65788" y="12696518"/>
            <a:ext cx="6180237" cy="729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32718" y="12696518"/>
            <a:ext cx="4120158" cy="729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75477-CE74-4C39-A317-A365C29312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86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26514" rtl="0" eaLnBrk="1" latinLnBrk="0" hangingPunct="1">
        <a:lnSpc>
          <a:spcPct val="90000"/>
        </a:lnSpc>
        <a:spcBef>
          <a:spcPct val="0"/>
        </a:spcBef>
        <a:buNone/>
        <a:defRPr sz="87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629" indent="-456629" algn="l" defTabSz="1826514" rtl="0" eaLnBrk="1" latinLnBrk="0" hangingPunct="1">
        <a:lnSpc>
          <a:spcPct val="90000"/>
        </a:lnSpc>
        <a:spcBef>
          <a:spcPts val="1998"/>
        </a:spcBef>
        <a:buFont typeface="Arial" panose="020B0604020202020204" pitchFamily="34" charset="0"/>
        <a:buChar char="•"/>
        <a:defRPr sz="5593" kern="1200">
          <a:solidFill>
            <a:schemeClr val="tx1"/>
          </a:solidFill>
          <a:latin typeface="+mn-lt"/>
          <a:ea typeface="+mn-ea"/>
          <a:cs typeface="+mn-cs"/>
        </a:defRPr>
      </a:lvl1pPr>
      <a:lvl2pPr marL="1369886" indent="-456629" algn="l" defTabSz="1826514" rtl="0" eaLnBrk="1" latinLnBrk="0" hangingPunct="1">
        <a:lnSpc>
          <a:spcPct val="90000"/>
        </a:lnSpc>
        <a:spcBef>
          <a:spcPts val="999"/>
        </a:spcBef>
        <a:buFont typeface="Arial" panose="020B0604020202020204" pitchFamily="34" charset="0"/>
        <a:buChar char="•"/>
        <a:defRPr sz="4794" kern="1200">
          <a:solidFill>
            <a:schemeClr val="tx1"/>
          </a:solidFill>
          <a:latin typeface="+mn-lt"/>
          <a:ea typeface="+mn-ea"/>
          <a:cs typeface="+mn-cs"/>
        </a:defRPr>
      </a:lvl2pPr>
      <a:lvl3pPr marL="2283143" indent="-456629" algn="l" defTabSz="1826514" rtl="0" eaLnBrk="1" latinLnBrk="0" hangingPunct="1">
        <a:lnSpc>
          <a:spcPct val="90000"/>
        </a:lnSpc>
        <a:spcBef>
          <a:spcPts val="999"/>
        </a:spcBef>
        <a:buFont typeface="Arial" panose="020B0604020202020204" pitchFamily="34" charset="0"/>
        <a:buChar char="•"/>
        <a:defRPr sz="3995" kern="1200">
          <a:solidFill>
            <a:schemeClr val="tx1"/>
          </a:solidFill>
          <a:latin typeface="+mn-lt"/>
          <a:ea typeface="+mn-ea"/>
          <a:cs typeface="+mn-cs"/>
        </a:defRPr>
      </a:lvl3pPr>
      <a:lvl4pPr marL="3196400" indent="-456629" algn="l" defTabSz="1826514" rtl="0" eaLnBrk="1" latinLnBrk="0" hangingPunct="1">
        <a:lnSpc>
          <a:spcPct val="90000"/>
        </a:lnSpc>
        <a:spcBef>
          <a:spcPts val="999"/>
        </a:spcBef>
        <a:buFont typeface="Arial" panose="020B0604020202020204" pitchFamily="34" charset="0"/>
        <a:buChar char="•"/>
        <a:defRPr sz="3596" kern="1200">
          <a:solidFill>
            <a:schemeClr val="tx1"/>
          </a:solidFill>
          <a:latin typeface="+mn-lt"/>
          <a:ea typeface="+mn-ea"/>
          <a:cs typeface="+mn-cs"/>
        </a:defRPr>
      </a:lvl4pPr>
      <a:lvl5pPr marL="4109657" indent="-456629" algn="l" defTabSz="1826514" rtl="0" eaLnBrk="1" latinLnBrk="0" hangingPunct="1">
        <a:lnSpc>
          <a:spcPct val="90000"/>
        </a:lnSpc>
        <a:spcBef>
          <a:spcPts val="999"/>
        </a:spcBef>
        <a:buFont typeface="Arial" panose="020B0604020202020204" pitchFamily="34" charset="0"/>
        <a:buChar char="•"/>
        <a:defRPr sz="3596" kern="1200">
          <a:solidFill>
            <a:schemeClr val="tx1"/>
          </a:solidFill>
          <a:latin typeface="+mn-lt"/>
          <a:ea typeface="+mn-ea"/>
          <a:cs typeface="+mn-cs"/>
        </a:defRPr>
      </a:lvl5pPr>
      <a:lvl6pPr marL="5022914" indent="-456629" algn="l" defTabSz="1826514" rtl="0" eaLnBrk="1" latinLnBrk="0" hangingPunct="1">
        <a:lnSpc>
          <a:spcPct val="90000"/>
        </a:lnSpc>
        <a:spcBef>
          <a:spcPts val="999"/>
        </a:spcBef>
        <a:buFont typeface="Arial" panose="020B0604020202020204" pitchFamily="34" charset="0"/>
        <a:buChar char="•"/>
        <a:defRPr sz="3596" kern="1200">
          <a:solidFill>
            <a:schemeClr val="tx1"/>
          </a:solidFill>
          <a:latin typeface="+mn-lt"/>
          <a:ea typeface="+mn-ea"/>
          <a:cs typeface="+mn-cs"/>
        </a:defRPr>
      </a:lvl6pPr>
      <a:lvl7pPr marL="5936171" indent="-456629" algn="l" defTabSz="1826514" rtl="0" eaLnBrk="1" latinLnBrk="0" hangingPunct="1">
        <a:lnSpc>
          <a:spcPct val="90000"/>
        </a:lnSpc>
        <a:spcBef>
          <a:spcPts val="999"/>
        </a:spcBef>
        <a:buFont typeface="Arial" panose="020B0604020202020204" pitchFamily="34" charset="0"/>
        <a:buChar char="•"/>
        <a:defRPr sz="3596" kern="1200">
          <a:solidFill>
            <a:schemeClr val="tx1"/>
          </a:solidFill>
          <a:latin typeface="+mn-lt"/>
          <a:ea typeface="+mn-ea"/>
          <a:cs typeface="+mn-cs"/>
        </a:defRPr>
      </a:lvl7pPr>
      <a:lvl8pPr marL="6849428" indent="-456629" algn="l" defTabSz="1826514" rtl="0" eaLnBrk="1" latinLnBrk="0" hangingPunct="1">
        <a:lnSpc>
          <a:spcPct val="90000"/>
        </a:lnSpc>
        <a:spcBef>
          <a:spcPts val="999"/>
        </a:spcBef>
        <a:buFont typeface="Arial" panose="020B0604020202020204" pitchFamily="34" charset="0"/>
        <a:buChar char="•"/>
        <a:defRPr sz="3596" kern="1200">
          <a:solidFill>
            <a:schemeClr val="tx1"/>
          </a:solidFill>
          <a:latin typeface="+mn-lt"/>
          <a:ea typeface="+mn-ea"/>
          <a:cs typeface="+mn-cs"/>
        </a:defRPr>
      </a:lvl8pPr>
      <a:lvl9pPr marL="7762685" indent="-456629" algn="l" defTabSz="1826514" rtl="0" eaLnBrk="1" latinLnBrk="0" hangingPunct="1">
        <a:lnSpc>
          <a:spcPct val="90000"/>
        </a:lnSpc>
        <a:spcBef>
          <a:spcPts val="999"/>
        </a:spcBef>
        <a:buFont typeface="Arial" panose="020B0604020202020204" pitchFamily="34" charset="0"/>
        <a:buChar char="•"/>
        <a:defRPr sz="35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6514" rtl="0" eaLnBrk="1" latinLnBrk="0" hangingPunct="1">
        <a:defRPr sz="3596" kern="1200">
          <a:solidFill>
            <a:schemeClr val="tx1"/>
          </a:solidFill>
          <a:latin typeface="+mn-lt"/>
          <a:ea typeface="+mn-ea"/>
          <a:cs typeface="+mn-cs"/>
        </a:defRPr>
      </a:lvl1pPr>
      <a:lvl2pPr marL="913257" algn="l" defTabSz="1826514" rtl="0" eaLnBrk="1" latinLnBrk="0" hangingPunct="1">
        <a:defRPr sz="3596" kern="1200">
          <a:solidFill>
            <a:schemeClr val="tx1"/>
          </a:solidFill>
          <a:latin typeface="+mn-lt"/>
          <a:ea typeface="+mn-ea"/>
          <a:cs typeface="+mn-cs"/>
        </a:defRPr>
      </a:lvl2pPr>
      <a:lvl3pPr marL="1826514" algn="l" defTabSz="1826514" rtl="0" eaLnBrk="1" latinLnBrk="0" hangingPunct="1">
        <a:defRPr sz="3596" kern="1200">
          <a:solidFill>
            <a:schemeClr val="tx1"/>
          </a:solidFill>
          <a:latin typeface="+mn-lt"/>
          <a:ea typeface="+mn-ea"/>
          <a:cs typeface="+mn-cs"/>
        </a:defRPr>
      </a:lvl3pPr>
      <a:lvl4pPr marL="2739771" algn="l" defTabSz="1826514" rtl="0" eaLnBrk="1" latinLnBrk="0" hangingPunct="1">
        <a:defRPr sz="3596" kern="1200">
          <a:solidFill>
            <a:schemeClr val="tx1"/>
          </a:solidFill>
          <a:latin typeface="+mn-lt"/>
          <a:ea typeface="+mn-ea"/>
          <a:cs typeface="+mn-cs"/>
        </a:defRPr>
      </a:lvl4pPr>
      <a:lvl5pPr marL="3653028" algn="l" defTabSz="1826514" rtl="0" eaLnBrk="1" latinLnBrk="0" hangingPunct="1">
        <a:defRPr sz="3596" kern="1200">
          <a:solidFill>
            <a:schemeClr val="tx1"/>
          </a:solidFill>
          <a:latin typeface="+mn-lt"/>
          <a:ea typeface="+mn-ea"/>
          <a:cs typeface="+mn-cs"/>
        </a:defRPr>
      </a:lvl5pPr>
      <a:lvl6pPr marL="4566285" algn="l" defTabSz="1826514" rtl="0" eaLnBrk="1" latinLnBrk="0" hangingPunct="1">
        <a:defRPr sz="3596" kern="1200">
          <a:solidFill>
            <a:schemeClr val="tx1"/>
          </a:solidFill>
          <a:latin typeface="+mn-lt"/>
          <a:ea typeface="+mn-ea"/>
          <a:cs typeface="+mn-cs"/>
        </a:defRPr>
      </a:lvl6pPr>
      <a:lvl7pPr marL="5479542" algn="l" defTabSz="1826514" rtl="0" eaLnBrk="1" latinLnBrk="0" hangingPunct="1">
        <a:defRPr sz="3596" kern="1200">
          <a:solidFill>
            <a:schemeClr val="tx1"/>
          </a:solidFill>
          <a:latin typeface="+mn-lt"/>
          <a:ea typeface="+mn-ea"/>
          <a:cs typeface="+mn-cs"/>
        </a:defRPr>
      </a:lvl7pPr>
      <a:lvl8pPr marL="6392799" algn="l" defTabSz="1826514" rtl="0" eaLnBrk="1" latinLnBrk="0" hangingPunct="1">
        <a:defRPr sz="3596" kern="1200">
          <a:solidFill>
            <a:schemeClr val="tx1"/>
          </a:solidFill>
          <a:latin typeface="+mn-lt"/>
          <a:ea typeface="+mn-ea"/>
          <a:cs typeface="+mn-cs"/>
        </a:defRPr>
      </a:lvl8pPr>
      <a:lvl9pPr marL="7306056" algn="l" defTabSz="1826514" rtl="0" eaLnBrk="1" latinLnBrk="0" hangingPunct="1">
        <a:defRPr sz="35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8937" y="729322"/>
            <a:ext cx="15793939" cy="2647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937" y="3646602"/>
            <a:ext cx="15793939" cy="86915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8937" y="12696517"/>
            <a:ext cx="4120158" cy="729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6079C-6E28-0542-9D5E-55C2F4F1D84B}" type="datetimeFigureOut">
              <a:rPr lang="en-CN" smtClean="0"/>
              <a:t>10/09/2021</a:t>
            </a:fld>
            <a:endParaRPr lang="en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65788" y="12696517"/>
            <a:ext cx="6180237" cy="729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32718" y="12696517"/>
            <a:ext cx="4120158" cy="729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4F37F2-B0BB-3A45-96D3-42159D58D0B3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2692405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3383" rtl="0" eaLnBrk="1" latinLnBrk="0" hangingPunct="1">
        <a:lnSpc>
          <a:spcPct val="90000"/>
        </a:lnSpc>
        <a:spcBef>
          <a:spcPct val="0"/>
        </a:spcBef>
        <a:buNone/>
        <a:defRPr sz="660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3346" indent="-343346" algn="l" defTabSz="1373383" rtl="0" eaLnBrk="1" latinLnBrk="0" hangingPunct="1">
        <a:lnSpc>
          <a:spcPct val="90000"/>
        </a:lnSpc>
        <a:spcBef>
          <a:spcPts val="1502"/>
        </a:spcBef>
        <a:buFont typeface="Arial" panose="020B0604020202020204" pitchFamily="34" charset="0"/>
        <a:buChar char="•"/>
        <a:defRPr sz="4205" kern="1200">
          <a:solidFill>
            <a:schemeClr val="tx1"/>
          </a:solidFill>
          <a:latin typeface="+mn-lt"/>
          <a:ea typeface="+mn-ea"/>
          <a:cs typeface="+mn-cs"/>
        </a:defRPr>
      </a:lvl1pPr>
      <a:lvl2pPr marL="1030037" indent="-343346" algn="l" defTabSz="1373383" rtl="0" eaLnBrk="1" latinLnBrk="0" hangingPunct="1">
        <a:lnSpc>
          <a:spcPct val="90000"/>
        </a:lnSpc>
        <a:spcBef>
          <a:spcPts val="751"/>
        </a:spcBef>
        <a:buFont typeface="Arial" panose="020B0604020202020204" pitchFamily="34" charset="0"/>
        <a:buChar char="•"/>
        <a:defRPr sz="3605" kern="1200">
          <a:solidFill>
            <a:schemeClr val="tx1"/>
          </a:solidFill>
          <a:latin typeface="+mn-lt"/>
          <a:ea typeface="+mn-ea"/>
          <a:cs typeface="+mn-cs"/>
        </a:defRPr>
      </a:lvl2pPr>
      <a:lvl3pPr marL="1716729" indent="-343346" algn="l" defTabSz="1373383" rtl="0" eaLnBrk="1" latinLnBrk="0" hangingPunct="1">
        <a:lnSpc>
          <a:spcPct val="90000"/>
        </a:lnSpc>
        <a:spcBef>
          <a:spcPts val="751"/>
        </a:spcBef>
        <a:buFont typeface="Arial" panose="020B0604020202020204" pitchFamily="34" charset="0"/>
        <a:buChar char="•"/>
        <a:defRPr sz="3004" kern="1200">
          <a:solidFill>
            <a:schemeClr val="tx1"/>
          </a:solidFill>
          <a:latin typeface="+mn-lt"/>
          <a:ea typeface="+mn-ea"/>
          <a:cs typeface="+mn-cs"/>
        </a:defRPr>
      </a:lvl3pPr>
      <a:lvl4pPr marL="2403420" indent="-343346" algn="l" defTabSz="1373383" rtl="0" eaLnBrk="1" latinLnBrk="0" hangingPunct="1">
        <a:lnSpc>
          <a:spcPct val="90000"/>
        </a:lnSpc>
        <a:spcBef>
          <a:spcPts val="751"/>
        </a:spcBef>
        <a:buFont typeface="Arial" panose="020B0604020202020204" pitchFamily="34" charset="0"/>
        <a:buChar char="•"/>
        <a:defRPr sz="2704" kern="1200">
          <a:solidFill>
            <a:schemeClr val="tx1"/>
          </a:solidFill>
          <a:latin typeface="+mn-lt"/>
          <a:ea typeface="+mn-ea"/>
          <a:cs typeface="+mn-cs"/>
        </a:defRPr>
      </a:lvl4pPr>
      <a:lvl5pPr marL="3090112" indent="-343346" algn="l" defTabSz="1373383" rtl="0" eaLnBrk="1" latinLnBrk="0" hangingPunct="1">
        <a:lnSpc>
          <a:spcPct val="90000"/>
        </a:lnSpc>
        <a:spcBef>
          <a:spcPts val="751"/>
        </a:spcBef>
        <a:buFont typeface="Arial" panose="020B0604020202020204" pitchFamily="34" charset="0"/>
        <a:buChar char="•"/>
        <a:defRPr sz="2704" kern="1200">
          <a:solidFill>
            <a:schemeClr val="tx1"/>
          </a:solidFill>
          <a:latin typeface="+mn-lt"/>
          <a:ea typeface="+mn-ea"/>
          <a:cs typeface="+mn-cs"/>
        </a:defRPr>
      </a:lvl5pPr>
      <a:lvl6pPr marL="3776803" indent="-343346" algn="l" defTabSz="1373383" rtl="0" eaLnBrk="1" latinLnBrk="0" hangingPunct="1">
        <a:lnSpc>
          <a:spcPct val="90000"/>
        </a:lnSpc>
        <a:spcBef>
          <a:spcPts val="751"/>
        </a:spcBef>
        <a:buFont typeface="Arial" panose="020B0604020202020204" pitchFamily="34" charset="0"/>
        <a:buChar char="•"/>
        <a:defRPr sz="2704" kern="1200">
          <a:solidFill>
            <a:schemeClr val="tx1"/>
          </a:solidFill>
          <a:latin typeface="+mn-lt"/>
          <a:ea typeface="+mn-ea"/>
          <a:cs typeface="+mn-cs"/>
        </a:defRPr>
      </a:lvl6pPr>
      <a:lvl7pPr marL="4463495" indent="-343346" algn="l" defTabSz="1373383" rtl="0" eaLnBrk="1" latinLnBrk="0" hangingPunct="1">
        <a:lnSpc>
          <a:spcPct val="90000"/>
        </a:lnSpc>
        <a:spcBef>
          <a:spcPts val="751"/>
        </a:spcBef>
        <a:buFont typeface="Arial" panose="020B0604020202020204" pitchFamily="34" charset="0"/>
        <a:buChar char="•"/>
        <a:defRPr sz="2704" kern="1200">
          <a:solidFill>
            <a:schemeClr val="tx1"/>
          </a:solidFill>
          <a:latin typeface="+mn-lt"/>
          <a:ea typeface="+mn-ea"/>
          <a:cs typeface="+mn-cs"/>
        </a:defRPr>
      </a:lvl7pPr>
      <a:lvl8pPr marL="5150187" indent="-343346" algn="l" defTabSz="1373383" rtl="0" eaLnBrk="1" latinLnBrk="0" hangingPunct="1">
        <a:lnSpc>
          <a:spcPct val="90000"/>
        </a:lnSpc>
        <a:spcBef>
          <a:spcPts val="751"/>
        </a:spcBef>
        <a:buFont typeface="Arial" panose="020B0604020202020204" pitchFamily="34" charset="0"/>
        <a:buChar char="•"/>
        <a:defRPr sz="2704" kern="1200">
          <a:solidFill>
            <a:schemeClr val="tx1"/>
          </a:solidFill>
          <a:latin typeface="+mn-lt"/>
          <a:ea typeface="+mn-ea"/>
          <a:cs typeface="+mn-cs"/>
        </a:defRPr>
      </a:lvl8pPr>
      <a:lvl9pPr marL="5836878" indent="-343346" algn="l" defTabSz="1373383" rtl="0" eaLnBrk="1" latinLnBrk="0" hangingPunct="1">
        <a:lnSpc>
          <a:spcPct val="90000"/>
        </a:lnSpc>
        <a:spcBef>
          <a:spcPts val="751"/>
        </a:spcBef>
        <a:buFont typeface="Arial" panose="020B0604020202020204" pitchFamily="34" charset="0"/>
        <a:buChar char="•"/>
        <a:defRPr sz="270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3383" rtl="0" eaLnBrk="1" latinLnBrk="0" hangingPunct="1">
        <a:defRPr sz="2704" kern="1200">
          <a:solidFill>
            <a:schemeClr val="tx1"/>
          </a:solidFill>
          <a:latin typeface="+mn-lt"/>
          <a:ea typeface="+mn-ea"/>
          <a:cs typeface="+mn-cs"/>
        </a:defRPr>
      </a:lvl1pPr>
      <a:lvl2pPr marL="686692" algn="l" defTabSz="1373383" rtl="0" eaLnBrk="1" latinLnBrk="0" hangingPunct="1">
        <a:defRPr sz="2704" kern="1200">
          <a:solidFill>
            <a:schemeClr val="tx1"/>
          </a:solidFill>
          <a:latin typeface="+mn-lt"/>
          <a:ea typeface="+mn-ea"/>
          <a:cs typeface="+mn-cs"/>
        </a:defRPr>
      </a:lvl2pPr>
      <a:lvl3pPr marL="1373383" algn="l" defTabSz="1373383" rtl="0" eaLnBrk="1" latinLnBrk="0" hangingPunct="1">
        <a:defRPr sz="2704" kern="1200">
          <a:solidFill>
            <a:schemeClr val="tx1"/>
          </a:solidFill>
          <a:latin typeface="+mn-lt"/>
          <a:ea typeface="+mn-ea"/>
          <a:cs typeface="+mn-cs"/>
        </a:defRPr>
      </a:lvl3pPr>
      <a:lvl4pPr marL="2060075" algn="l" defTabSz="1373383" rtl="0" eaLnBrk="1" latinLnBrk="0" hangingPunct="1">
        <a:defRPr sz="2704" kern="1200">
          <a:solidFill>
            <a:schemeClr val="tx1"/>
          </a:solidFill>
          <a:latin typeface="+mn-lt"/>
          <a:ea typeface="+mn-ea"/>
          <a:cs typeface="+mn-cs"/>
        </a:defRPr>
      </a:lvl4pPr>
      <a:lvl5pPr marL="2746766" algn="l" defTabSz="1373383" rtl="0" eaLnBrk="1" latinLnBrk="0" hangingPunct="1">
        <a:defRPr sz="2704" kern="1200">
          <a:solidFill>
            <a:schemeClr val="tx1"/>
          </a:solidFill>
          <a:latin typeface="+mn-lt"/>
          <a:ea typeface="+mn-ea"/>
          <a:cs typeface="+mn-cs"/>
        </a:defRPr>
      </a:lvl5pPr>
      <a:lvl6pPr marL="3433458" algn="l" defTabSz="1373383" rtl="0" eaLnBrk="1" latinLnBrk="0" hangingPunct="1">
        <a:defRPr sz="2704" kern="1200">
          <a:solidFill>
            <a:schemeClr val="tx1"/>
          </a:solidFill>
          <a:latin typeface="+mn-lt"/>
          <a:ea typeface="+mn-ea"/>
          <a:cs typeface="+mn-cs"/>
        </a:defRPr>
      </a:lvl6pPr>
      <a:lvl7pPr marL="4120149" algn="l" defTabSz="1373383" rtl="0" eaLnBrk="1" latinLnBrk="0" hangingPunct="1">
        <a:defRPr sz="2704" kern="1200">
          <a:solidFill>
            <a:schemeClr val="tx1"/>
          </a:solidFill>
          <a:latin typeface="+mn-lt"/>
          <a:ea typeface="+mn-ea"/>
          <a:cs typeface="+mn-cs"/>
        </a:defRPr>
      </a:lvl7pPr>
      <a:lvl8pPr marL="4806841" algn="l" defTabSz="1373383" rtl="0" eaLnBrk="1" latinLnBrk="0" hangingPunct="1">
        <a:defRPr sz="2704" kern="1200">
          <a:solidFill>
            <a:schemeClr val="tx1"/>
          </a:solidFill>
          <a:latin typeface="+mn-lt"/>
          <a:ea typeface="+mn-ea"/>
          <a:cs typeface="+mn-cs"/>
        </a:defRPr>
      </a:lvl8pPr>
      <a:lvl9pPr marL="5493532" algn="l" defTabSz="1373383" rtl="0" eaLnBrk="1" latinLnBrk="0" hangingPunct="1">
        <a:defRPr sz="270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xinyuanyan2016@gmail.co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8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3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8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8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21.png"/><Relationship Id="rId4" Type="http://schemas.openxmlformats.org/officeDocument/2006/relationships/image" Target="../media/image17.wmf"/><Relationship Id="rId9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image" Target="../media/image22.png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19.wmf"/><Relationship Id="rId5" Type="http://schemas.openxmlformats.org/officeDocument/2006/relationships/image" Target="../media/image24.png"/><Relationship Id="rId10" Type="http://schemas.openxmlformats.org/officeDocument/2006/relationships/oleObject" Target="../embeddings/oleObject21.bin"/><Relationship Id="rId4" Type="http://schemas.openxmlformats.org/officeDocument/2006/relationships/image" Target="../media/image23.png"/><Relationship Id="rId9" Type="http://schemas.openxmlformats.org/officeDocument/2006/relationships/image" Target="../media/image18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5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5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34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36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oleObject" Target="../embeddings/oleObject30.bin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37.w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oleObject" Target="../embeddings/oleObject32.bin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37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41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42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44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43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45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46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48.jpeg"/><Relationship Id="rId4" Type="http://schemas.openxmlformats.org/officeDocument/2006/relationships/image" Target="../media/image46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s://github.com/mattgolub/fixed-point-finder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51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53.png"/><Relationship Id="rId4" Type="http://schemas.openxmlformats.org/officeDocument/2006/relationships/image" Target="../media/image52.w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76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hyperlink" Target="https://ml-cheatsheet.readthedocs.io/en/latest/calculus.html" TargetMode="External"/><Relationship Id="rId2" Type="http://schemas.openxmlformats.org/officeDocument/2006/relationships/hyperlink" Target="https://www.3blue1brown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PKU-NIP-Lab/BrainPy" TargetMode="External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F4F63EA-3200-4E05-9ABA-5109951B43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220" y="452322"/>
            <a:ext cx="6310475" cy="382996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60EC719-E372-4A71-97FA-928EB9B2F7E0}"/>
              </a:ext>
            </a:extLst>
          </p:cNvPr>
          <p:cNvSpPr txBox="1"/>
          <p:nvPr/>
        </p:nvSpPr>
        <p:spPr>
          <a:xfrm>
            <a:off x="2945951" y="4103577"/>
            <a:ext cx="13561373" cy="2691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dirty="0">
                <a:latin typeface="Arial" panose="020B0604020202020204" pitchFamily="34" charset="0"/>
                <a:cs typeface="Arial" panose="020B0604020202020204" pitchFamily="34" charset="0"/>
              </a:rPr>
              <a:t>Attractor models </a:t>
            </a:r>
          </a:p>
          <a:p>
            <a:pPr algn="ctr">
              <a:lnSpc>
                <a:spcPct val="150000"/>
              </a:lnSpc>
            </a:pPr>
            <a:r>
              <a:rPr lang="en-US" altLang="zh-CN" sz="6000" dirty="0">
                <a:latin typeface="Arial" panose="020B0604020202020204" pitchFamily="34" charset="0"/>
                <a:cs typeface="Arial" panose="020B0604020202020204" pitchFamily="34" charset="0"/>
              </a:rPr>
              <a:t>and its applications in decision-making</a:t>
            </a:r>
            <a:endParaRPr lang="zh-CN" alt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653C6F-1ABA-42C8-B608-7E36FDB9986D}"/>
              </a:ext>
            </a:extLst>
          </p:cNvPr>
          <p:cNvSpPr txBox="1"/>
          <p:nvPr/>
        </p:nvSpPr>
        <p:spPr>
          <a:xfrm>
            <a:off x="5079833" y="7266600"/>
            <a:ext cx="8244005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Xin-Yuan Yan</a:t>
            </a:r>
          </a:p>
          <a:p>
            <a:pPr algn="ctr"/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xinyuanyan2016@gmail.com</a:t>
            </a:r>
            <a:endParaRPr lang="en-US" altLang="zh-CN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zh-CN" altLang="en-US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E836F09-F043-4487-8893-44FE2DF323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3347" y="8729904"/>
            <a:ext cx="3463831" cy="4629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1166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57EDA638-0C15-446A-BD76-920130086AD8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1346656" y="7939882"/>
          <a:ext cx="114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5" name="Equation" r:id="rId3" imgW="114120" imgH="406080" progId="Equation.DSMT4">
                  <p:embed/>
                </p:oleObj>
              </mc:Choice>
              <mc:Fallback>
                <p:oleObj name="Equation" r:id="rId3" imgW="114120" imgH="406080" progId="Equation.DSMT4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57EDA638-0C15-446A-BD76-920130086A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46656" y="7939882"/>
                        <a:ext cx="1143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BB9A8126-2EDA-4B14-9439-C913F07C8553}"/>
              </a:ext>
            </a:extLst>
          </p:cNvPr>
          <p:cNvSpPr txBox="1"/>
          <p:nvPr/>
        </p:nvSpPr>
        <p:spPr>
          <a:xfrm>
            <a:off x="3066264" y="463796"/>
            <a:ext cx="12179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 model (Leaky Integrate-and-Fire model)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DF15D2D5-2CAD-4FC1-9FDF-8AEE6FF81D7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596" y="4568066"/>
          <a:ext cx="17854613" cy="2838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6" name="Equation" r:id="rId5" imgW="2476440" imgH="393480" progId="Equation.DSMT4">
                  <p:embed/>
                </p:oleObj>
              </mc:Choice>
              <mc:Fallback>
                <p:oleObj name="Equation" r:id="rId5" imgW="2476440" imgH="393480" progId="Equation.DSMT4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DF15D2D5-2CAD-4FC1-9FDF-8AEE6FF81D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596" y="4568066"/>
                        <a:ext cx="17854613" cy="2838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>
            <a:extLst>
              <a:ext uri="{FF2B5EF4-FFF2-40B4-BE49-F238E27FC236}">
                <a16:creationId xmlns:a16="http://schemas.microsoft.com/office/drawing/2014/main" id="{4F9F452C-68AA-4993-B46B-522ACE035390}"/>
              </a:ext>
            </a:extLst>
          </p:cNvPr>
          <p:cNvSpPr/>
          <p:nvPr/>
        </p:nvSpPr>
        <p:spPr>
          <a:xfrm>
            <a:off x="1733550" y="4486853"/>
            <a:ext cx="2724150" cy="329565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C6801E7-ED6C-4B93-8EC3-2D39559D7C0E}"/>
              </a:ext>
            </a:extLst>
          </p:cNvPr>
          <p:cNvSpPr txBox="1"/>
          <p:nvPr/>
        </p:nvSpPr>
        <p:spPr>
          <a:xfrm>
            <a:off x="1466064" y="8346282"/>
            <a:ext cx="42108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树突内部流动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507F57F-3260-486C-B00E-2F49F8D72B45}"/>
              </a:ext>
            </a:extLst>
          </p:cNvPr>
          <p:cNvSpPr/>
          <p:nvPr/>
        </p:nvSpPr>
        <p:spPr>
          <a:xfrm>
            <a:off x="5181600" y="4486853"/>
            <a:ext cx="4838700" cy="329565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1C287E1-1B8F-4E7E-8F59-EF9836A9537F}"/>
              </a:ext>
            </a:extLst>
          </p:cNvPr>
          <p:cNvSpPr txBox="1"/>
          <p:nvPr/>
        </p:nvSpPr>
        <p:spPr>
          <a:xfrm>
            <a:off x="5790414" y="8298955"/>
            <a:ext cx="42108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泄露出膜</a:t>
            </a:r>
          </a:p>
        </p:txBody>
      </p:sp>
      <p:graphicFrame>
        <p:nvGraphicFramePr>
          <p:cNvPr id="12" name="对象 11">
            <a:extLst>
              <a:ext uri="{FF2B5EF4-FFF2-40B4-BE49-F238E27FC236}">
                <a16:creationId xmlns:a16="http://schemas.microsoft.com/office/drawing/2014/main" id="{330CD210-6E41-487B-87EE-A45C16FA22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868371"/>
              </p:ext>
            </p:extLst>
          </p:nvPr>
        </p:nvGraphicFramePr>
        <p:xfrm>
          <a:off x="12927806" y="9804874"/>
          <a:ext cx="4998244" cy="34298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7" name="Equation" r:id="rId7" imgW="1295280" imgH="888840" progId="Equation.DSMT4">
                  <p:embed/>
                </p:oleObj>
              </mc:Choice>
              <mc:Fallback>
                <p:oleObj name="Equation" r:id="rId7" imgW="1295280" imgH="888840" progId="Equation.DSMT4">
                  <p:embed/>
                  <p:pic>
                    <p:nvPicPr>
                      <p:cNvPr id="11" name="对象 10">
                        <a:extLst>
                          <a:ext uri="{FF2B5EF4-FFF2-40B4-BE49-F238E27FC236}">
                            <a16:creationId xmlns:a16="http://schemas.microsoft.com/office/drawing/2014/main" id="{72FBA64B-FCA2-43B8-9870-39CBED99D5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927806" y="9804874"/>
                        <a:ext cx="4998244" cy="34298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5840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57EDA638-0C15-446A-BD76-920130086AD8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1346656" y="7939882"/>
          <a:ext cx="114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9" name="Equation" r:id="rId3" imgW="114120" imgH="406080" progId="Equation.DSMT4">
                  <p:embed/>
                </p:oleObj>
              </mc:Choice>
              <mc:Fallback>
                <p:oleObj name="Equation" r:id="rId3" imgW="114120" imgH="406080" progId="Equation.DSMT4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57EDA638-0C15-446A-BD76-920130086A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46656" y="7939882"/>
                        <a:ext cx="1143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BB9A8126-2EDA-4B14-9439-C913F07C8553}"/>
              </a:ext>
            </a:extLst>
          </p:cNvPr>
          <p:cNvSpPr txBox="1"/>
          <p:nvPr/>
        </p:nvSpPr>
        <p:spPr>
          <a:xfrm>
            <a:off x="3066264" y="463796"/>
            <a:ext cx="12179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 model (Leaky Integrate-and-Fire model)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DF15D2D5-2CAD-4FC1-9FDF-8AEE6FF81D7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596" y="4568066"/>
          <a:ext cx="17854613" cy="2838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0" name="Equation" r:id="rId5" imgW="2476440" imgH="393480" progId="Equation.DSMT4">
                  <p:embed/>
                </p:oleObj>
              </mc:Choice>
              <mc:Fallback>
                <p:oleObj name="Equation" r:id="rId5" imgW="2476440" imgH="393480" progId="Equation.DSMT4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DF15D2D5-2CAD-4FC1-9FDF-8AEE6FF81D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596" y="4568066"/>
                        <a:ext cx="17854613" cy="2838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>
            <a:extLst>
              <a:ext uri="{FF2B5EF4-FFF2-40B4-BE49-F238E27FC236}">
                <a16:creationId xmlns:a16="http://schemas.microsoft.com/office/drawing/2014/main" id="{4F9F452C-68AA-4993-B46B-522ACE035390}"/>
              </a:ext>
            </a:extLst>
          </p:cNvPr>
          <p:cNvSpPr/>
          <p:nvPr/>
        </p:nvSpPr>
        <p:spPr>
          <a:xfrm>
            <a:off x="1733550" y="4486853"/>
            <a:ext cx="2724150" cy="329565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C6801E7-ED6C-4B93-8EC3-2D39559D7C0E}"/>
              </a:ext>
            </a:extLst>
          </p:cNvPr>
          <p:cNvSpPr txBox="1"/>
          <p:nvPr/>
        </p:nvSpPr>
        <p:spPr>
          <a:xfrm>
            <a:off x="1466064" y="8346282"/>
            <a:ext cx="42108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树突内部流动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507F57F-3260-486C-B00E-2F49F8D72B45}"/>
              </a:ext>
            </a:extLst>
          </p:cNvPr>
          <p:cNvSpPr/>
          <p:nvPr/>
        </p:nvSpPr>
        <p:spPr>
          <a:xfrm>
            <a:off x="5181600" y="4486853"/>
            <a:ext cx="4838700" cy="329565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1C287E1-1B8F-4E7E-8F59-EF9836A9537F}"/>
              </a:ext>
            </a:extLst>
          </p:cNvPr>
          <p:cNvSpPr txBox="1"/>
          <p:nvPr/>
        </p:nvSpPr>
        <p:spPr>
          <a:xfrm>
            <a:off x="5790414" y="8298955"/>
            <a:ext cx="42108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泄露出膜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20B008-2213-4015-BA77-9658A2BDE2A1}"/>
              </a:ext>
            </a:extLst>
          </p:cNvPr>
          <p:cNvSpPr/>
          <p:nvPr/>
        </p:nvSpPr>
        <p:spPr>
          <a:xfrm>
            <a:off x="14363700" y="4564098"/>
            <a:ext cx="3719509" cy="329565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5B6AF1A-69D3-4A97-8A9E-BA7E57B087E5}"/>
              </a:ext>
            </a:extLst>
          </p:cNvPr>
          <p:cNvSpPr txBox="1"/>
          <p:nvPr/>
        </p:nvSpPr>
        <p:spPr>
          <a:xfrm>
            <a:off x="14118036" y="8143082"/>
            <a:ext cx="42108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不参与产生动作电位的离子通道</a:t>
            </a:r>
          </a:p>
        </p:txBody>
      </p:sp>
      <p:graphicFrame>
        <p:nvGraphicFramePr>
          <p:cNvPr id="13" name="对象 12">
            <a:extLst>
              <a:ext uri="{FF2B5EF4-FFF2-40B4-BE49-F238E27FC236}">
                <a16:creationId xmlns:a16="http://schemas.microsoft.com/office/drawing/2014/main" id="{8C351FB0-13AD-4D18-B079-E7D0054AC6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868371"/>
              </p:ext>
            </p:extLst>
          </p:nvPr>
        </p:nvGraphicFramePr>
        <p:xfrm>
          <a:off x="12927806" y="9804874"/>
          <a:ext cx="4998244" cy="34298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1" name="Equation" r:id="rId7" imgW="1295280" imgH="888840" progId="Equation.DSMT4">
                  <p:embed/>
                </p:oleObj>
              </mc:Choice>
              <mc:Fallback>
                <p:oleObj name="Equation" r:id="rId7" imgW="1295280" imgH="888840" progId="Equation.DSMT4">
                  <p:embed/>
                  <p:pic>
                    <p:nvPicPr>
                      <p:cNvPr id="11" name="对象 10">
                        <a:extLst>
                          <a:ext uri="{FF2B5EF4-FFF2-40B4-BE49-F238E27FC236}">
                            <a16:creationId xmlns:a16="http://schemas.microsoft.com/office/drawing/2014/main" id="{72FBA64B-FCA2-43B8-9870-39CBED99D5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927806" y="9804874"/>
                        <a:ext cx="4998244" cy="34298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3445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AF47C34-41E2-406F-B2F4-F4A11B462AD5}"/>
              </a:ext>
            </a:extLst>
          </p:cNvPr>
          <p:cNvSpPr txBox="1"/>
          <p:nvPr/>
        </p:nvSpPr>
        <p:spPr>
          <a:xfrm>
            <a:off x="3066264" y="463796"/>
            <a:ext cx="12179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 model (Leaky Integrate-and-Fire model)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D70A6C9E-77A2-456C-89E8-AFB2281B7B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991022"/>
              </p:ext>
            </p:extLst>
          </p:nvPr>
        </p:nvGraphicFramePr>
        <p:xfrm>
          <a:off x="11346656" y="7939882"/>
          <a:ext cx="114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26" name="Equation" r:id="rId3" imgW="114120" imgH="406080" progId="Equation.DSMT4">
                  <p:embed/>
                </p:oleObj>
              </mc:Choice>
              <mc:Fallback>
                <p:oleObj name="Equation" r:id="rId3" imgW="114120" imgH="406080" progId="Equation.DSMT4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57EDA638-0C15-446A-BD76-920130086A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46656" y="7939882"/>
                        <a:ext cx="1143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F5967C6C-AE73-4FEC-8911-4111933A6D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1358786"/>
              </p:ext>
            </p:extLst>
          </p:nvPr>
        </p:nvGraphicFramePr>
        <p:xfrm>
          <a:off x="4492625" y="1939925"/>
          <a:ext cx="9705975" cy="283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27" name="Equation" r:id="rId5" imgW="1346040" imgH="393480" progId="Equation.DSMT4">
                  <p:embed/>
                </p:oleObj>
              </mc:Choice>
              <mc:Fallback>
                <p:oleObj name="Equation" r:id="rId5" imgW="1346040" imgH="393480" progId="Equation.DSMT4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DF15D2D5-2CAD-4FC1-9FDF-8AEE6FF81D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92625" y="1939925"/>
                        <a:ext cx="9705975" cy="283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159D4FF7-6894-4ACE-BCAA-7B5CF2AB47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681326"/>
              </p:ext>
            </p:extLst>
          </p:nvPr>
        </p:nvGraphicFramePr>
        <p:xfrm>
          <a:off x="4492625" y="6849269"/>
          <a:ext cx="9796463" cy="302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28" name="Equation" r:id="rId7" imgW="1358640" imgH="419040" progId="Equation.DSMT4">
                  <p:embed/>
                </p:oleObj>
              </mc:Choice>
              <mc:Fallback>
                <p:oleObj name="Equation" r:id="rId7" imgW="1358640" imgH="419040" progId="Equation.DSMT4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F5967C6C-AE73-4FEC-8911-4111933A6D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92625" y="6849269"/>
                        <a:ext cx="9796463" cy="302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019DC72F-D72C-4458-B4E9-58D4B0EC88F6}"/>
              </a:ext>
            </a:extLst>
          </p:cNvPr>
          <p:cNvSpPr txBox="1"/>
          <p:nvPr/>
        </p:nvSpPr>
        <p:spPr>
          <a:xfrm>
            <a:off x="-3620286" y="5783214"/>
            <a:ext cx="12179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Divided by </a:t>
            </a:r>
            <a:r>
              <a:rPr lang="en-US" altLang="zh-CN" sz="44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</a:t>
            </a:r>
            <a:endParaRPr lang="zh-CN" altLang="en-US" sz="4400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对象 9">
            <a:extLst>
              <a:ext uri="{FF2B5EF4-FFF2-40B4-BE49-F238E27FC236}">
                <a16:creationId xmlns:a16="http://schemas.microsoft.com/office/drawing/2014/main" id="{F8173534-C004-466E-A4F0-7C85B2E4BB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900562"/>
              </p:ext>
            </p:extLst>
          </p:nvPr>
        </p:nvGraphicFramePr>
        <p:xfrm>
          <a:off x="12927013" y="9755188"/>
          <a:ext cx="4999037" cy="352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29" name="Equation" r:id="rId9" imgW="1295280" imgH="914400" progId="Equation.DSMT4">
                  <p:embed/>
                </p:oleObj>
              </mc:Choice>
              <mc:Fallback>
                <p:oleObj name="Equation" r:id="rId9" imgW="1295280" imgH="914400" progId="Equation.DSMT4">
                  <p:embed/>
                  <p:pic>
                    <p:nvPicPr>
                      <p:cNvPr id="11" name="对象 10">
                        <a:extLst>
                          <a:ext uri="{FF2B5EF4-FFF2-40B4-BE49-F238E27FC236}">
                            <a16:creationId xmlns:a16="http://schemas.microsoft.com/office/drawing/2014/main" id="{72FBA64B-FCA2-43B8-9870-39CBED99D5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927013" y="9755188"/>
                        <a:ext cx="4999037" cy="3529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7007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57EDA638-0C15-446A-BD76-920130086AD8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1346656" y="7939882"/>
          <a:ext cx="114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2" name="Equation" r:id="rId3" imgW="114120" imgH="406080" progId="Equation.DSMT4">
                  <p:embed/>
                </p:oleObj>
              </mc:Choice>
              <mc:Fallback>
                <p:oleObj name="Equation" r:id="rId3" imgW="114120" imgH="406080" progId="Equation.DSMT4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57EDA638-0C15-446A-BD76-920130086A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46656" y="7939882"/>
                        <a:ext cx="1143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BB9A8126-2EDA-4B14-9439-C913F07C8553}"/>
              </a:ext>
            </a:extLst>
          </p:cNvPr>
          <p:cNvSpPr txBox="1"/>
          <p:nvPr/>
        </p:nvSpPr>
        <p:spPr>
          <a:xfrm>
            <a:off x="3066264" y="463796"/>
            <a:ext cx="12179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 model (Leaky Integrate-and-Fire model)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7AEF8E96-30AA-412F-AD1E-E3ABE9AF95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2328484"/>
              </p:ext>
            </p:extLst>
          </p:nvPr>
        </p:nvGraphicFramePr>
        <p:xfrm>
          <a:off x="11346656" y="3558382"/>
          <a:ext cx="114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3" name="Equation" r:id="rId3" imgW="114120" imgH="406080" progId="Equation.DSMT4">
                  <p:embed/>
                </p:oleObj>
              </mc:Choice>
              <mc:Fallback>
                <p:oleObj name="Equation" r:id="rId3" imgW="114120" imgH="406080" progId="Equation.DSMT4">
                  <p:embed/>
                  <p:pic>
                    <p:nvPicPr>
                      <p:cNvPr id="3" name="对象 2">
                        <a:extLst>
                          <a:ext uri="{FF2B5EF4-FFF2-40B4-BE49-F238E27FC236}">
                            <a16:creationId xmlns:a16="http://schemas.microsoft.com/office/drawing/2014/main" id="{D70A6C9E-77A2-456C-89E8-AFB2281B7B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46656" y="3558382"/>
                        <a:ext cx="1143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45D1D197-CC98-4E29-A348-3EC0B2355D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625541"/>
              </p:ext>
            </p:extLst>
          </p:nvPr>
        </p:nvGraphicFramePr>
        <p:xfrm>
          <a:off x="4492625" y="2467769"/>
          <a:ext cx="9796463" cy="302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4" name="Equation" r:id="rId5" imgW="1358640" imgH="419040" progId="Equation.DSMT4">
                  <p:embed/>
                </p:oleObj>
              </mc:Choice>
              <mc:Fallback>
                <p:oleObj name="Equation" r:id="rId5" imgW="1358640" imgH="419040" progId="Equation.DSMT4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159D4FF7-6894-4ACE-BCAA-7B5CF2AB47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92625" y="2467769"/>
                        <a:ext cx="9796463" cy="302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D282A38F-7E84-4901-9FC1-408FB8D4F6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5472686"/>
              </p:ext>
            </p:extLst>
          </p:nvPr>
        </p:nvGraphicFramePr>
        <p:xfrm>
          <a:off x="4198937" y="7939882"/>
          <a:ext cx="12085638" cy="475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5" name="Equation" r:id="rId7" imgW="1676160" imgH="660240" progId="Equation.DSMT4">
                  <p:embed/>
                </p:oleObj>
              </mc:Choice>
              <mc:Fallback>
                <p:oleObj name="Equation" r:id="rId7" imgW="1676160" imgH="660240" progId="Equation.DSMT4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45D1D197-CC98-4E29-A348-3EC0B2355D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98937" y="7939882"/>
                        <a:ext cx="12085638" cy="475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65700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57EDA638-0C15-446A-BD76-920130086AD8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1346656" y="7939882"/>
          <a:ext cx="114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0" name="Equation" r:id="rId3" imgW="114120" imgH="406080" progId="Equation.DSMT4">
                  <p:embed/>
                </p:oleObj>
              </mc:Choice>
              <mc:Fallback>
                <p:oleObj name="Equation" r:id="rId3" imgW="114120" imgH="406080" progId="Equation.DSMT4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57EDA638-0C15-446A-BD76-920130086A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46656" y="7939882"/>
                        <a:ext cx="1143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BB9A8126-2EDA-4B14-9439-C913F07C8553}"/>
              </a:ext>
            </a:extLst>
          </p:cNvPr>
          <p:cNvSpPr txBox="1"/>
          <p:nvPr/>
        </p:nvSpPr>
        <p:spPr>
          <a:xfrm>
            <a:off x="3066264" y="463796"/>
            <a:ext cx="12179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 model (Leaky Integrate-and-Fire model)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7AEF8E96-30AA-412F-AD1E-E3ABE9AF9585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1346656" y="3558382"/>
          <a:ext cx="114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1" name="Equation" r:id="rId3" imgW="114120" imgH="406080" progId="Equation.DSMT4">
                  <p:embed/>
                </p:oleObj>
              </mc:Choice>
              <mc:Fallback>
                <p:oleObj name="Equation" r:id="rId3" imgW="114120" imgH="406080" progId="Equation.DSMT4">
                  <p:embed/>
                  <p:pic>
                    <p:nvPicPr>
                      <p:cNvPr id="4" name="对象 3">
                        <a:extLst>
                          <a:ext uri="{FF2B5EF4-FFF2-40B4-BE49-F238E27FC236}">
                            <a16:creationId xmlns:a16="http://schemas.microsoft.com/office/drawing/2014/main" id="{7AEF8E96-30AA-412F-AD1E-E3ABE9AF95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46656" y="3558382"/>
                        <a:ext cx="1143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45D1D197-CC98-4E29-A348-3EC0B2355DB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92625" y="2467769"/>
          <a:ext cx="9796463" cy="302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2" name="Equation" r:id="rId5" imgW="1358640" imgH="419040" progId="Equation.DSMT4">
                  <p:embed/>
                </p:oleObj>
              </mc:Choice>
              <mc:Fallback>
                <p:oleObj name="Equation" r:id="rId5" imgW="1358640" imgH="419040" progId="Equation.DSMT4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45D1D197-CC98-4E29-A348-3EC0B2355D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92625" y="2467769"/>
                        <a:ext cx="9796463" cy="302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D282A38F-7E84-4901-9FC1-408FB8D4F6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760499"/>
              </p:ext>
            </p:extLst>
          </p:nvPr>
        </p:nvGraphicFramePr>
        <p:xfrm>
          <a:off x="4198937" y="7939882"/>
          <a:ext cx="12085638" cy="475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3" name="Equation" r:id="rId7" imgW="1676160" imgH="660240" progId="Equation.DSMT4">
                  <p:embed/>
                </p:oleObj>
              </mc:Choice>
              <mc:Fallback>
                <p:oleObj name="Equation" r:id="rId7" imgW="1676160" imgH="660240" progId="Equation.DSMT4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D282A38F-7E84-4901-9FC1-408FB8D4F6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98937" y="7939882"/>
                        <a:ext cx="12085638" cy="475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id="{59D31336-1E2D-4243-91B4-16E294AA836C}"/>
              </a:ext>
            </a:extLst>
          </p:cNvPr>
          <p:cNvSpPr/>
          <p:nvPr/>
        </p:nvSpPr>
        <p:spPr>
          <a:xfrm>
            <a:off x="9155903" y="7581899"/>
            <a:ext cx="1771650" cy="1800803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835EC6E-3869-47B3-A20D-B7F944CE4838}"/>
              </a:ext>
            </a:extLst>
          </p:cNvPr>
          <p:cNvSpPr txBox="1"/>
          <p:nvPr/>
        </p:nvSpPr>
        <p:spPr>
          <a:xfrm>
            <a:off x="11500646" y="7939882"/>
            <a:ext cx="42108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膜电位的阈值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9023F39-62D8-4486-8F41-4F390D4DF1D0}"/>
              </a:ext>
            </a:extLst>
          </p:cNvPr>
          <p:cNvSpPr/>
          <p:nvPr/>
        </p:nvSpPr>
        <p:spPr>
          <a:xfrm>
            <a:off x="7174703" y="10896816"/>
            <a:ext cx="1981200" cy="1800803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673E712-835C-4F64-BF6C-B507BF594830}"/>
              </a:ext>
            </a:extLst>
          </p:cNvPr>
          <p:cNvSpPr txBox="1"/>
          <p:nvPr/>
        </p:nvSpPr>
        <p:spPr>
          <a:xfrm>
            <a:off x="6059885" y="9934029"/>
            <a:ext cx="42108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复位电位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A8BC02D-A513-4B97-ACDF-887400925487}"/>
              </a:ext>
            </a:extLst>
          </p:cNvPr>
          <p:cNvSpPr/>
          <p:nvPr/>
        </p:nvSpPr>
        <p:spPr>
          <a:xfrm>
            <a:off x="14254942" y="10896816"/>
            <a:ext cx="1456540" cy="1800803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3AE35B4-95FE-48D2-BC25-A582AF22B236}"/>
              </a:ext>
            </a:extLst>
          </p:cNvPr>
          <p:cNvSpPr txBox="1"/>
          <p:nvPr/>
        </p:nvSpPr>
        <p:spPr>
          <a:xfrm>
            <a:off x="11346656" y="9933951"/>
            <a:ext cx="6651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动作电位激发后的不应期</a:t>
            </a:r>
          </a:p>
        </p:txBody>
      </p:sp>
    </p:spTree>
    <p:extLst>
      <p:ext uri="{BB962C8B-B14F-4D97-AF65-F5344CB8AC3E}">
        <p14:creationId xmlns:p14="http://schemas.microsoft.com/office/powerpoint/2010/main" val="2671494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B71B8A9-E3A5-4E23-952F-414706E250FB}"/>
              </a:ext>
            </a:extLst>
          </p:cNvPr>
          <p:cNvSpPr txBox="1"/>
          <p:nvPr/>
        </p:nvSpPr>
        <p:spPr>
          <a:xfrm>
            <a:off x="3066264" y="463796"/>
            <a:ext cx="121792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 model (Leaky Integrate-and-Fire model)</a:t>
            </a:r>
          </a:p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Python 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BEB3900-2263-4898-BB3A-9EEBDCD67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734866"/>
            <a:ext cx="18335603" cy="8676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3734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5D131BA-BE04-49D9-BE18-84F08843278E}"/>
              </a:ext>
            </a:extLst>
          </p:cNvPr>
          <p:cNvSpPr txBox="1"/>
          <p:nvPr/>
        </p:nvSpPr>
        <p:spPr>
          <a:xfrm>
            <a:off x="3066264" y="463796"/>
            <a:ext cx="121792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 model (Leaky Integrate-and-Fire model)</a:t>
            </a:r>
          </a:p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Python 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57F9715-2F5E-4F26-B106-6BEA1194F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9094" y="1910346"/>
            <a:ext cx="10403852" cy="1178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8888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F7F534A-2ABC-4B8A-A6BD-2FD0B4715AC2}"/>
              </a:ext>
            </a:extLst>
          </p:cNvPr>
          <p:cNvSpPr txBox="1"/>
          <p:nvPr/>
        </p:nvSpPr>
        <p:spPr>
          <a:xfrm>
            <a:off x="3066264" y="463796"/>
            <a:ext cx="121792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 model (Leaky Integrate-and-Fire model)</a:t>
            </a:r>
          </a:p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 </a:t>
            </a:r>
            <a:r>
              <a:rPr lang="en-US" altLang="zh-CN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inputs</a:t>
            </a:r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-outputs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7639B33A-9CB9-4E98-9A8F-6E993EE347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9779104"/>
              </p:ext>
            </p:extLst>
          </p:nvPr>
        </p:nvGraphicFramePr>
        <p:xfrm>
          <a:off x="492124" y="6798680"/>
          <a:ext cx="11475674" cy="144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7" name="Equation" r:id="rId3" imgW="1612800" imgH="203040" progId="Equation.DSMT4">
                  <p:embed/>
                </p:oleObj>
              </mc:Choice>
              <mc:Fallback>
                <p:oleObj name="Equation" r:id="rId3" imgW="1612800" imgH="203040" progId="Equation.DSMT4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E147F379-3ED5-4B43-85A2-ED6C98F9AD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2124" y="6798680"/>
                        <a:ext cx="11475674" cy="144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C71C4832-5380-478C-8626-D9D893813F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482138"/>
              </p:ext>
            </p:extLst>
          </p:nvPr>
        </p:nvGraphicFramePr>
        <p:xfrm>
          <a:off x="492123" y="3290888"/>
          <a:ext cx="6753225" cy="156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8" name="Equation" r:id="rId5" imgW="876240" imgH="203040" progId="Equation.DSMT4">
                  <p:embed/>
                </p:oleObj>
              </mc:Choice>
              <mc:Fallback>
                <p:oleObj name="Equation" r:id="rId5" imgW="876240" imgH="203040" progId="Equation.DSMT4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F42D84D4-57D8-4B98-BFE9-05B1E1FF15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2123" y="3290888"/>
                        <a:ext cx="6753225" cy="156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E7FE5F49-D970-4A62-99D1-1C1F0293F0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0544"/>
              </p:ext>
            </p:extLst>
          </p:nvPr>
        </p:nvGraphicFramePr>
        <p:xfrm>
          <a:off x="492123" y="9746084"/>
          <a:ext cx="9013827" cy="2948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9" name="Equation" r:id="rId7" imgW="1346040" imgH="406080" progId="Equation.DSMT4">
                  <p:embed/>
                </p:oleObj>
              </mc:Choice>
              <mc:Fallback>
                <p:oleObj name="Equation" r:id="rId7" imgW="1346040" imgH="406080" progId="Equation.DSMT4">
                  <p:embed/>
                  <p:pic>
                    <p:nvPicPr>
                      <p:cNvPr id="9" name="对象 8">
                        <a:extLst>
                          <a:ext uri="{FF2B5EF4-FFF2-40B4-BE49-F238E27FC236}">
                            <a16:creationId xmlns:a16="http://schemas.microsoft.com/office/drawing/2014/main" id="{C276AC4C-7E07-46BB-BF30-9E1A41708A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2123" y="9746084"/>
                        <a:ext cx="9013827" cy="29483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7">
            <a:extLst>
              <a:ext uri="{FF2B5EF4-FFF2-40B4-BE49-F238E27FC236}">
                <a16:creationId xmlns:a16="http://schemas.microsoft.com/office/drawing/2014/main" id="{2B459489-7620-4600-97E1-7EA457EBC3D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741943" y="9839374"/>
            <a:ext cx="6334125" cy="37528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02DB6AE-7D62-4551-8680-A7D8314FF1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837990" y="5734261"/>
            <a:ext cx="5981700" cy="36957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43D947-8F86-4077-868A-19C030E389EE}"/>
              </a:ext>
            </a:extLst>
          </p:cNvPr>
          <p:cNvSpPr txBox="1"/>
          <p:nvPr/>
        </p:nvSpPr>
        <p:spPr>
          <a:xfrm>
            <a:off x="13287021" y="3366433"/>
            <a:ext cx="3488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30mV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9559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7B736F2-9210-4B67-A2D9-E01D47218FBF}"/>
              </a:ext>
            </a:extLst>
          </p:cNvPr>
          <p:cNvSpPr txBox="1"/>
          <p:nvPr/>
        </p:nvSpPr>
        <p:spPr>
          <a:xfrm>
            <a:off x="3066264" y="463796"/>
            <a:ext cx="121792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 model (Leaky Integrate-and-Fire model)</a:t>
            </a:r>
          </a:p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 inputs-</a:t>
            </a:r>
            <a:r>
              <a:rPr lang="en-US" altLang="zh-CN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outputs</a:t>
            </a:r>
            <a:endParaRPr lang="zh-CN" altLang="en-US" sz="4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80DC28F-3A44-403A-80F8-F4041F6531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953"/>
          <a:stretch/>
        </p:blipFill>
        <p:spPr>
          <a:xfrm>
            <a:off x="11680983" y="2525210"/>
            <a:ext cx="5728335" cy="333375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24A0F20-6B90-44D3-B791-13333BEEE6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21304" y="6326025"/>
            <a:ext cx="5590182" cy="333375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BC67BA1-C4A5-4C1D-93F6-ADF8E91D6D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21305" y="9964738"/>
            <a:ext cx="5688014" cy="3456902"/>
          </a:xfrm>
          <a:prstGeom prst="rect">
            <a:avLst/>
          </a:prstGeom>
        </p:spPr>
      </p:pic>
      <p:graphicFrame>
        <p:nvGraphicFramePr>
          <p:cNvPr id="11" name="对象 10">
            <a:extLst>
              <a:ext uri="{FF2B5EF4-FFF2-40B4-BE49-F238E27FC236}">
                <a16:creationId xmlns:a16="http://schemas.microsoft.com/office/drawing/2014/main" id="{760C91CF-445B-4942-A384-BA96C6F479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943080"/>
              </p:ext>
            </p:extLst>
          </p:nvPr>
        </p:nvGraphicFramePr>
        <p:xfrm>
          <a:off x="492124" y="6798680"/>
          <a:ext cx="11475674" cy="144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19" name="Equation" r:id="rId6" imgW="1612800" imgH="203040" progId="Equation.DSMT4">
                  <p:embed/>
                </p:oleObj>
              </mc:Choice>
              <mc:Fallback>
                <p:oleObj name="Equation" r:id="rId6" imgW="1612800" imgH="203040" progId="Equation.DSMT4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7639B33A-9CB9-4E98-9A8F-6E993EE347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2124" y="6798680"/>
                        <a:ext cx="11475674" cy="144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extLst>
              <a:ext uri="{FF2B5EF4-FFF2-40B4-BE49-F238E27FC236}">
                <a16:creationId xmlns:a16="http://schemas.microsoft.com/office/drawing/2014/main" id="{4CFB48C6-9CB6-4B3F-947E-1E281E420F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808286"/>
              </p:ext>
            </p:extLst>
          </p:nvPr>
        </p:nvGraphicFramePr>
        <p:xfrm>
          <a:off x="492123" y="3290888"/>
          <a:ext cx="6753225" cy="156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20" name="Equation" r:id="rId8" imgW="876240" imgH="203040" progId="Equation.DSMT4">
                  <p:embed/>
                </p:oleObj>
              </mc:Choice>
              <mc:Fallback>
                <p:oleObj name="Equation" r:id="rId8" imgW="876240" imgH="203040" progId="Equation.DSMT4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C71C4832-5380-478C-8626-D9D893813F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2123" y="3290888"/>
                        <a:ext cx="6753225" cy="156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extLst>
              <a:ext uri="{FF2B5EF4-FFF2-40B4-BE49-F238E27FC236}">
                <a16:creationId xmlns:a16="http://schemas.microsoft.com/office/drawing/2014/main" id="{8B392633-5368-4157-9D42-AFA637CDE7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2333947"/>
              </p:ext>
            </p:extLst>
          </p:nvPr>
        </p:nvGraphicFramePr>
        <p:xfrm>
          <a:off x="492123" y="9746084"/>
          <a:ext cx="9013827" cy="2948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21" name="Equation" r:id="rId10" imgW="1346040" imgH="406080" progId="Equation.DSMT4">
                  <p:embed/>
                </p:oleObj>
              </mc:Choice>
              <mc:Fallback>
                <p:oleObj name="Equation" r:id="rId10" imgW="1346040" imgH="406080" progId="Equation.DSMT4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E7FE5F49-D970-4A62-99D1-1C1F0293F0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2123" y="9746084"/>
                        <a:ext cx="9013827" cy="29483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02812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439FDDF-6882-443B-B0F2-A2270AF52660}"/>
              </a:ext>
            </a:extLst>
          </p:cNvPr>
          <p:cNvSpPr txBox="1"/>
          <p:nvPr/>
        </p:nvSpPr>
        <p:spPr>
          <a:xfrm>
            <a:off x="3066264" y="463796"/>
            <a:ext cx="121792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 model (Leaky Integrate-and-Fire model)</a:t>
            </a:r>
          </a:p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 inputs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CB31B3B-386C-4A76-AC04-CBE26BDDC834}"/>
              </a:ext>
            </a:extLst>
          </p:cNvPr>
          <p:cNvSpPr/>
          <p:nvPr/>
        </p:nvSpPr>
        <p:spPr>
          <a:xfrm>
            <a:off x="577053" y="3243560"/>
            <a:ext cx="177347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vivo neuron receive spiking input which can be either </a:t>
            </a:r>
            <a:r>
              <a:rPr lang="en-US" altLang="zh-CN" sz="6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excitatory</a:t>
            </a:r>
            <a:r>
              <a:rPr lang="en-US" altLang="zh-CN" sz="6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altLang="zh-CN" sz="6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(that drives the neuron towards the spike threshold) </a:t>
            </a:r>
          </a:p>
          <a:p>
            <a:r>
              <a:rPr lang="en-US" altLang="zh-CN" sz="6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altLang="zh-CN" sz="6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inhibitory</a:t>
            </a:r>
            <a:r>
              <a:rPr lang="en-US" altLang="zh-CN" sz="6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altLang="zh-CN" sz="6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(that drives the neuron away from the spike threshold).</a:t>
            </a:r>
            <a:endParaRPr lang="zh-CN" alt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078934DA-21DD-4F42-AA54-1BA9C5E93C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0820799"/>
              </p:ext>
            </p:extLst>
          </p:nvPr>
        </p:nvGraphicFramePr>
        <p:xfrm>
          <a:off x="4546201" y="9695021"/>
          <a:ext cx="9796463" cy="302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8" name="Equation" r:id="rId3" imgW="1358640" imgH="419040" progId="Equation.DSMT4">
                  <p:embed/>
                </p:oleObj>
              </mc:Choice>
              <mc:Fallback>
                <p:oleObj name="Equation" r:id="rId3" imgW="1358640" imgH="419040" progId="Equation.DSMT4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45D1D197-CC98-4E29-A348-3EC0B2355D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46201" y="9695021"/>
                        <a:ext cx="9796463" cy="302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椭圆 7">
            <a:extLst>
              <a:ext uri="{FF2B5EF4-FFF2-40B4-BE49-F238E27FC236}">
                <a16:creationId xmlns:a16="http://schemas.microsoft.com/office/drawing/2014/main" id="{8E597420-29C4-4CC6-A2D6-1DE88341FAF7}"/>
              </a:ext>
            </a:extLst>
          </p:cNvPr>
          <p:cNvSpPr/>
          <p:nvPr/>
        </p:nvSpPr>
        <p:spPr>
          <a:xfrm>
            <a:off x="8289128" y="9342310"/>
            <a:ext cx="1733550" cy="1733550"/>
          </a:xfrm>
          <a:prstGeom prst="ellipse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86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9A1A476-DFE4-459B-9C3E-E0E959EF86DD}"/>
              </a:ext>
            </a:extLst>
          </p:cNvPr>
          <p:cNvSpPr txBox="1"/>
          <p:nvPr/>
        </p:nvSpPr>
        <p:spPr>
          <a:xfrm>
            <a:off x="2788007" y="3945299"/>
            <a:ext cx="1389578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Attractor models in decision making</a:t>
            </a:r>
          </a:p>
          <a:p>
            <a:pPr algn="ctr"/>
            <a:endParaRPr lang="en-US" altLang="zh-CN" sz="6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zh-CN" sz="6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Recurrent neural network</a:t>
            </a:r>
          </a:p>
          <a:p>
            <a:pPr algn="ctr"/>
            <a:endParaRPr lang="en-US" altLang="zh-CN" sz="6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zh-CN" sz="6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Spiking neural network</a:t>
            </a:r>
            <a:endParaRPr lang="zh-CN" altLang="en-US" sz="66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9293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439FDDF-6882-443B-B0F2-A2270AF52660}"/>
              </a:ext>
            </a:extLst>
          </p:cNvPr>
          <p:cNvSpPr txBox="1"/>
          <p:nvPr/>
        </p:nvSpPr>
        <p:spPr>
          <a:xfrm>
            <a:off x="3066264" y="463796"/>
            <a:ext cx="121792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 model (Leaky Integrate-and-Fire model)</a:t>
            </a:r>
          </a:p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 inputs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078934DA-21DD-4F42-AA54-1BA9C5E93C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466040"/>
              </p:ext>
            </p:extLst>
          </p:nvPr>
        </p:nvGraphicFramePr>
        <p:xfrm>
          <a:off x="602851" y="4483972"/>
          <a:ext cx="9796463" cy="302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71" name="Equation" r:id="rId3" imgW="1358640" imgH="419040" progId="Equation.DSMT4">
                  <p:embed/>
                </p:oleObj>
              </mc:Choice>
              <mc:Fallback>
                <p:oleObj name="Equation" r:id="rId3" imgW="1358640" imgH="419040" progId="Equation.DSMT4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078934DA-21DD-4F42-AA54-1BA9C5E93C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2851" y="4483972"/>
                        <a:ext cx="9796463" cy="302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椭圆 6">
            <a:extLst>
              <a:ext uri="{FF2B5EF4-FFF2-40B4-BE49-F238E27FC236}">
                <a16:creationId xmlns:a16="http://schemas.microsoft.com/office/drawing/2014/main" id="{79658794-720C-4769-A345-2A88688333C1}"/>
              </a:ext>
            </a:extLst>
          </p:cNvPr>
          <p:cNvSpPr/>
          <p:nvPr/>
        </p:nvSpPr>
        <p:spPr>
          <a:xfrm>
            <a:off x="4402928" y="4093161"/>
            <a:ext cx="1733550" cy="1733550"/>
          </a:xfrm>
          <a:prstGeom prst="ellipse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E7305FB-B115-4EED-B8B8-7BA5C591F4E4}"/>
              </a:ext>
            </a:extLst>
          </p:cNvPr>
          <p:cNvSpPr txBox="1"/>
          <p:nvPr/>
        </p:nvSpPr>
        <p:spPr>
          <a:xfrm>
            <a:off x="602851" y="2473884"/>
            <a:ext cx="172600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In a neuronal network, total synaptic input current I is a sum of both </a:t>
            </a:r>
            <a:r>
              <a:rPr lang="en-US" altLang="zh-CN" sz="4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excitatory</a:t>
            </a:r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altLang="zh-CN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inhibitory</a:t>
            </a:r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 inputs</a:t>
            </a:r>
            <a:endParaRPr lang="zh-CN" alt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对象 8">
            <a:extLst>
              <a:ext uri="{FF2B5EF4-FFF2-40B4-BE49-F238E27FC236}">
                <a16:creationId xmlns:a16="http://schemas.microsoft.com/office/drawing/2014/main" id="{50714AED-2BD0-4AD7-A206-87F5CFFBBA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9979478"/>
              </p:ext>
            </p:extLst>
          </p:nvPr>
        </p:nvGraphicFramePr>
        <p:xfrm>
          <a:off x="602851" y="8615363"/>
          <a:ext cx="13182600" cy="146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72" name="Equation" r:id="rId5" imgW="1828800" imgH="203040" progId="Equation.DSMT4">
                  <p:embed/>
                </p:oleObj>
              </mc:Choice>
              <mc:Fallback>
                <p:oleObj name="Equation" r:id="rId5" imgW="1828800" imgH="203040" progId="Equation.DSMT4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078934DA-21DD-4F42-AA54-1BA9C5E93C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2851" y="8615363"/>
                        <a:ext cx="13182600" cy="1465262"/>
                      </a:xfrm>
                      <a:prstGeom prst="rect">
                        <a:avLst/>
                      </a:prstGeom>
                      <a:ln w="76200">
                        <a:solidFill>
                          <a:srgbClr val="00B0F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36012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4A66F766-C305-4755-B464-EE2D52CE47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7300" y="3672681"/>
            <a:ext cx="15192375" cy="802957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E28FFD08-0323-4E46-9B72-923137B32DE2}"/>
              </a:ext>
            </a:extLst>
          </p:cNvPr>
          <p:cNvSpPr/>
          <p:nvPr/>
        </p:nvSpPr>
        <p:spPr>
          <a:xfrm>
            <a:off x="1257300" y="3257550"/>
            <a:ext cx="1885950" cy="4895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DE4841-4DFE-4018-98B8-64E5E9ECE7AC}"/>
              </a:ext>
            </a:extLst>
          </p:cNvPr>
          <p:cNvSpPr txBox="1"/>
          <p:nvPr/>
        </p:nvSpPr>
        <p:spPr>
          <a:xfrm>
            <a:off x="3066264" y="463796"/>
            <a:ext cx="121792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 model (Leaky Integrate-and-Fire model)</a:t>
            </a:r>
          </a:p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 accuracy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9C74155-197E-4385-A807-722E0A61547F}"/>
              </a:ext>
            </a:extLst>
          </p:cNvPr>
          <p:cNvSpPr txBox="1"/>
          <p:nvPr/>
        </p:nvSpPr>
        <p:spPr>
          <a:xfrm>
            <a:off x="10539354" y="12850020"/>
            <a:ext cx="8244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from </a:t>
            </a:r>
            <a:r>
              <a:rPr lang="en-US" altLang="zh-CN" sz="28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neuromatch</a:t>
            </a:r>
            <a:endParaRPr lang="zh-CN" altLang="en-US" sz="2800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1137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5E91BC0-B281-416D-8DF7-B03D32A75CC5}"/>
              </a:ext>
            </a:extLst>
          </p:cNvPr>
          <p:cNvSpPr txBox="1"/>
          <p:nvPr/>
        </p:nvSpPr>
        <p:spPr>
          <a:xfrm>
            <a:off x="10539354" y="12850020"/>
            <a:ext cx="8244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from </a:t>
            </a:r>
            <a:r>
              <a:rPr lang="en-US" altLang="zh-CN" sz="28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neuromatch</a:t>
            </a:r>
            <a:endParaRPr lang="zh-CN" altLang="en-US" sz="2800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C76FFF-78B8-462E-A8DC-862670821B27}"/>
              </a:ext>
            </a:extLst>
          </p:cNvPr>
          <p:cNvSpPr txBox="1"/>
          <p:nvPr/>
        </p:nvSpPr>
        <p:spPr>
          <a:xfrm>
            <a:off x="3066264" y="463796"/>
            <a:ext cx="121792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 model (Leaky Integrate-and-Fire model)</a:t>
            </a:r>
          </a:p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F-I curve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9BF3CC1-35A6-43BA-8C0B-DC8F14F58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4005" y="2840831"/>
            <a:ext cx="13243801" cy="872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0499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54EEDCE-8850-46AE-AADA-AB931C3EDB8C}"/>
              </a:ext>
            </a:extLst>
          </p:cNvPr>
          <p:cNvSpPr txBox="1"/>
          <p:nvPr/>
        </p:nvSpPr>
        <p:spPr>
          <a:xfrm>
            <a:off x="773562" y="4464008"/>
            <a:ext cx="1699373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latin typeface="Arial" panose="020B0604020202020204" pitchFamily="34" charset="0"/>
                <a:cs typeface="Arial" panose="020B0604020202020204" pitchFamily="34" charset="0"/>
              </a:rPr>
              <a:t>Models about </a:t>
            </a:r>
            <a:r>
              <a:rPr lang="en-US" altLang="zh-CN" sz="6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population of neurons in dynamical systems</a:t>
            </a:r>
          </a:p>
          <a:p>
            <a:pPr algn="ctr"/>
            <a:r>
              <a:rPr lang="en-US" altLang="zh-CN" sz="66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Rate Models &amp; Wilson-Cowan Model</a:t>
            </a:r>
            <a:endParaRPr lang="zh-CN" altLang="en-US" sz="6600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8792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52203FD-9A62-46FA-B2BD-F4D990490B49}"/>
              </a:ext>
            </a:extLst>
          </p:cNvPr>
          <p:cNvSpPr/>
          <p:nvPr/>
        </p:nvSpPr>
        <p:spPr>
          <a:xfrm>
            <a:off x="6490753" y="199509"/>
            <a:ext cx="53303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Rate Models </a:t>
            </a:r>
            <a:endParaRPr lang="zh-CN" altLang="en-US" sz="44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C2BD38-5D98-41BD-9E42-793A094D0F71}"/>
              </a:ext>
            </a:extLst>
          </p:cNvPr>
          <p:cNvSpPr/>
          <p:nvPr/>
        </p:nvSpPr>
        <p:spPr>
          <a:xfrm>
            <a:off x="1169584" y="5647809"/>
            <a:ext cx="159726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How do we model a network with </a:t>
            </a:r>
            <a:r>
              <a:rPr lang="en-US" altLang="zh-CN" sz="44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single</a:t>
            </a:r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 population of neurons?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0955555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B71712C-562B-40BF-8983-5A9A9F1CD32F}"/>
              </a:ext>
            </a:extLst>
          </p:cNvPr>
          <p:cNvSpPr/>
          <p:nvPr/>
        </p:nvSpPr>
        <p:spPr>
          <a:xfrm>
            <a:off x="6490753" y="199509"/>
            <a:ext cx="53303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Rate Models </a:t>
            </a:r>
            <a:endParaRPr lang="zh-CN" altLang="en-US" sz="44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338CA44-B8EA-4A89-98F2-E6E3FD5069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" y="2810669"/>
            <a:ext cx="17716500" cy="80772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6281AA5-634C-49DF-90DB-6F5FC5A75519}"/>
              </a:ext>
            </a:extLst>
          </p:cNvPr>
          <p:cNvSpPr txBox="1"/>
          <p:nvPr/>
        </p:nvSpPr>
        <p:spPr>
          <a:xfrm>
            <a:off x="10539354" y="12850020"/>
            <a:ext cx="8244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from </a:t>
            </a:r>
            <a:r>
              <a:rPr lang="en-US" altLang="zh-CN" sz="28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neuromatch</a:t>
            </a:r>
            <a:endParaRPr lang="zh-CN" altLang="en-US" sz="2800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5368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F0007F8E-3E7F-4AC8-9DA1-B7BA3779BF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8886" y="2241060"/>
            <a:ext cx="16694885" cy="772843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F628BD6-BAFF-4F04-8E07-6F2E28D9EA23}"/>
              </a:ext>
            </a:extLst>
          </p:cNvPr>
          <p:cNvSpPr/>
          <p:nvPr/>
        </p:nvSpPr>
        <p:spPr>
          <a:xfrm>
            <a:off x="6490753" y="199509"/>
            <a:ext cx="53303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Rate Models </a:t>
            </a:r>
            <a:endParaRPr lang="zh-CN" altLang="en-US" sz="44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AD744F-07C2-4C60-91AC-A6B52CA17277}"/>
              </a:ext>
            </a:extLst>
          </p:cNvPr>
          <p:cNvSpPr txBox="1"/>
          <p:nvPr/>
        </p:nvSpPr>
        <p:spPr>
          <a:xfrm>
            <a:off x="10539354" y="12850020"/>
            <a:ext cx="8244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from </a:t>
            </a:r>
            <a:r>
              <a:rPr lang="en-US" altLang="zh-CN" sz="28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neuromatch</a:t>
            </a:r>
            <a:endParaRPr lang="zh-CN" altLang="en-US" sz="2800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9217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F143767-E6B1-49C7-8CBD-1A51518E2C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" y="2848769"/>
            <a:ext cx="17868900" cy="8001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93099990-9967-4063-8435-94BF72ACEE36}"/>
              </a:ext>
            </a:extLst>
          </p:cNvPr>
          <p:cNvSpPr/>
          <p:nvPr/>
        </p:nvSpPr>
        <p:spPr>
          <a:xfrm>
            <a:off x="6490753" y="199509"/>
            <a:ext cx="53303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Rate Models </a:t>
            </a:r>
            <a:endParaRPr lang="zh-CN" altLang="en-US" sz="4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59FC4B2-848D-4471-B524-371ADBC84B29}"/>
              </a:ext>
            </a:extLst>
          </p:cNvPr>
          <p:cNvSpPr txBox="1"/>
          <p:nvPr/>
        </p:nvSpPr>
        <p:spPr>
          <a:xfrm>
            <a:off x="10539354" y="12850020"/>
            <a:ext cx="8244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from </a:t>
            </a:r>
            <a:r>
              <a:rPr lang="en-US" altLang="zh-CN" sz="28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neuromatch</a:t>
            </a:r>
            <a:endParaRPr lang="zh-CN" altLang="en-US" sz="2800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7564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2E22F20-54B5-434B-9D61-611479394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681" y="3001169"/>
            <a:ext cx="17316450" cy="76962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54A74513-0A3C-4AA7-85FA-F1F3CB4C7093}"/>
              </a:ext>
            </a:extLst>
          </p:cNvPr>
          <p:cNvSpPr/>
          <p:nvPr/>
        </p:nvSpPr>
        <p:spPr>
          <a:xfrm>
            <a:off x="6490753" y="199509"/>
            <a:ext cx="53303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Rate Models </a:t>
            </a:r>
            <a:endParaRPr lang="zh-CN" altLang="en-US" sz="44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C92A5E-0B66-4694-8B0E-55AA710DBF64}"/>
              </a:ext>
            </a:extLst>
          </p:cNvPr>
          <p:cNvSpPr txBox="1"/>
          <p:nvPr/>
        </p:nvSpPr>
        <p:spPr>
          <a:xfrm>
            <a:off x="10539354" y="12850020"/>
            <a:ext cx="8244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from </a:t>
            </a:r>
            <a:r>
              <a:rPr lang="en-US" altLang="zh-CN" sz="28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neuromatch</a:t>
            </a:r>
            <a:endParaRPr lang="zh-CN" altLang="en-US" sz="2800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9231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841A55B-F0BD-4368-8858-9D79E18A4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" y="2896394"/>
            <a:ext cx="17735550" cy="790575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9C2954E7-7409-4503-BD77-1107007CDB19}"/>
              </a:ext>
            </a:extLst>
          </p:cNvPr>
          <p:cNvSpPr/>
          <p:nvPr/>
        </p:nvSpPr>
        <p:spPr>
          <a:xfrm>
            <a:off x="6490753" y="199509"/>
            <a:ext cx="53303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Rate Models </a:t>
            </a:r>
            <a:endParaRPr lang="zh-CN" altLang="en-US" sz="44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D3A6B2-DD2E-4DE6-B97A-37316CFBE164}"/>
              </a:ext>
            </a:extLst>
          </p:cNvPr>
          <p:cNvSpPr txBox="1"/>
          <p:nvPr/>
        </p:nvSpPr>
        <p:spPr>
          <a:xfrm>
            <a:off x="10539354" y="12850020"/>
            <a:ext cx="8244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from </a:t>
            </a:r>
            <a:r>
              <a:rPr lang="en-US" altLang="zh-CN" sz="28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neuromatch</a:t>
            </a:r>
            <a:endParaRPr lang="zh-CN" altLang="en-US" sz="2800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024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10A6224-C78B-4C0F-B588-4572F35EF2A4}"/>
              </a:ext>
            </a:extLst>
          </p:cNvPr>
          <p:cNvSpPr txBox="1"/>
          <p:nvPr/>
        </p:nvSpPr>
        <p:spPr>
          <a:xfrm>
            <a:off x="5033901" y="462705"/>
            <a:ext cx="82440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atin typeface="Arial" panose="020B0604020202020204" pitchFamily="34" charset="0"/>
                <a:cs typeface="Arial" panose="020B0604020202020204" pitchFamily="34" charset="0"/>
              </a:rPr>
              <a:t>Outline</a:t>
            </a:r>
            <a:endParaRPr lang="zh-CN" alt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A2D0DD-C0E6-4BAC-AEF9-0F53264F316F}"/>
              </a:ext>
            </a:extLst>
          </p:cNvPr>
          <p:cNvSpPr txBox="1"/>
          <p:nvPr/>
        </p:nvSpPr>
        <p:spPr>
          <a:xfrm>
            <a:off x="3066264" y="3500259"/>
            <a:ext cx="12179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Brief introduction to </a:t>
            </a:r>
            <a:r>
              <a:rPr lang="en-US" altLang="zh-CN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Neurons and Synapses</a:t>
            </a:r>
            <a:endParaRPr lang="zh-CN" altLang="en-US" sz="4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878F88-498C-49B3-895F-ADE58F23B5FD}"/>
              </a:ext>
            </a:extLst>
          </p:cNvPr>
          <p:cNvSpPr txBox="1"/>
          <p:nvPr/>
        </p:nvSpPr>
        <p:spPr>
          <a:xfrm>
            <a:off x="3547528" y="4805629"/>
            <a:ext cx="11216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Let us start from </a:t>
            </a:r>
            <a:r>
              <a:rPr lang="en-US" altLang="zh-CN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neuron model</a:t>
            </a:r>
          </a:p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 model (Leaky Integrate-and-Fire model)</a:t>
            </a:r>
            <a:endParaRPr lang="zh-CN" altLang="en-US" sz="4400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C200638-BBEA-4415-B151-667B3318BEC6}"/>
              </a:ext>
            </a:extLst>
          </p:cNvPr>
          <p:cNvSpPr txBox="1"/>
          <p:nvPr/>
        </p:nvSpPr>
        <p:spPr>
          <a:xfrm>
            <a:off x="1853062" y="6788108"/>
            <a:ext cx="146056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Models about </a:t>
            </a:r>
            <a:r>
              <a:rPr lang="en-US" altLang="zh-CN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population of neurons in dynamical systems</a:t>
            </a:r>
          </a:p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Rate Models &amp; Wilson-Cowan Model</a:t>
            </a:r>
            <a:endParaRPr lang="zh-CN" altLang="en-US" sz="4400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E2CCAB7-11CB-42BA-8123-3517D915875A}"/>
              </a:ext>
            </a:extLst>
          </p:cNvPr>
          <p:cNvSpPr txBox="1"/>
          <p:nvPr/>
        </p:nvSpPr>
        <p:spPr>
          <a:xfrm>
            <a:off x="5033903" y="2177868"/>
            <a:ext cx="82440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Motivation</a:t>
            </a:r>
            <a:endParaRPr lang="zh-CN" altLang="en-US" sz="4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A62ABE8-6FAA-4E41-857C-9362B8D4EF88}"/>
              </a:ext>
            </a:extLst>
          </p:cNvPr>
          <p:cNvCxnSpPr>
            <a:cxnSpLocks/>
          </p:cNvCxnSpPr>
          <p:nvPr/>
        </p:nvCxnSpPr>
        <p:spPr>
          <a:xfrm>
            <a:off x="0" y="1781951"/>
            <a:ext cx="183118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53503DF7-AE4D-4624-8314-3AB4B000E25A}"/>
              </a:ext>
            </a:extLst>
          </p:cNvPr>
          <p:cNvSpPr txBox="1"/>
          <p:nvPr/>
        </p:nvSpPr>
        <p:spPr>
          <a:xfrm>
            <a:off x="3986868" y="10151226"/>
            <a:ext cx="96803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MATH</a:t>
            </a:r>
            <a:endParaRPr lang="zh-CN" altLang="en-US" sz="44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D30A06C-6813-4331-8C03-368A4AC16425}"/>
              </a:ext>
            </a:extLst>
          </p:cNvPr>
          <p:cNvSpPr txBox="1"/>
          <p:nvPr/>
        </p:nvSpPr>
        <p:spPr>
          <a:xfrm>
            <a:off x="4203436" y="8770587"/>
            <a:ext cx="96803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Attractor neural network</a:t>
            </a:r>
            <a:endParaRPr lang="zh-CN" altLang="en-US" sz="4400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39314C1-0A64-4C2F-8CB3-1D78798EC779}"/>
              </a:ext>
            </a:extLst>
          </p:cNvPr>
          <p:cNvSpPr txBox="1"/>
          <p:nvPr/>
        </p:nvSpPr>
        <p:spPr>
          <a:xfrm>
            <a:off x="3986868" y="11531866"/>
            <a:ext cx="96803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 to PLAY!!!</a:t>
            </a:r>
            <a:endParaRPr lang="zh-CN" altLang="en-US" sz="44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5020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47C61AF-8AF5-4125-8132-D784055E6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981" y="2934494"/>
            <a:ext cx="17087850" cy="782955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F389A91B-0E8F-4DD6-89C1-79E349D6EF64}"/>
              </a:ext>
            </a:extLst>
          </p:cNvPr>
          <p:cNvSpPr/>
          <p:nvPr/>
        </p:nvSpPr>
        <p:spPr>
          <a:xfrm>
            <a:off x="6490753" y="199509"/>
            <a:ext cx="53303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Rate Models </a:t>
            </a:r>
            <a:endParaRPr lang="zh-CN" altLang="en-US" sz="44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C97D778-D8AA-4A9C-A2A2-3CF04F6EF7E4}"/>
              </a:ext>
            </a:extLst>
          </p:cNvPr>
          <p:cNvSpPr txBox="1"/>
          <p:nvPr/>
        </p:nvSpPr>
        <p:spPr>
          <a:xfrm>
            <a:off x="10539354" y="12850020"/>
            <a:ext cx="8244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from </a:t>
            </a:r>
            <a:r>
              <a:rPr lang="en-US" altLang="zh-CN" sz="28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neuromatch</a:t>
            </a:r>
            <a:endParaRPr lang="zh-CN" altLang="en-US" sz="2800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2464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36DB9C18-B5CD-407E-BA00-EA5A61D05DFF}"/>
              </a:ext>
            </a:extLst>
          </p:cNvPr>
          <p:cNvSpPr/>
          <p:nvPr/>
        </p:nvSpPr>
        <p:spPr>
          <a:xfrm>
            <a:off x="93466" y="7354903"/>
            <a:ext cx="6144126" cy="614412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CE1C405E-F5C3-42EB-AD38-C38993316F16}"/>
              </a:ext>
            </a:extLst>
          </p:cNvPr>
          <p:cNvSpPr/>
          <p:nvPr/>
        </p:nvSpPr>
        <p:spPr>
          <a:xfrm>
            <a:off x="1312665" y="9071408"/>
            <a:ext cx="673769" cy="6737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9864603-5539-42DE-9E55-1423B6D731C6}"/>
              </a:ext>
            </a:extLst>
          </p:cNvPr>
          <p:cNvSpPr/>
          <p:nvPr/>
        </p:nvSpPr>
        <p:spPr>
          <a:xfrm>
            <a:off x="1713717" y="11989650"/>
            <a:ext cx="673769" cy="6737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1A14B1E-D372-4815-A8C7-473FB68C83AE}"/>
              </a:ext>
            </a:extLst>
          </p:cNvPr>
          <p:cNvSpPr/>
          <p:nvPr/>
        </p:nvSpPr>
        <p:spPr>
          <a:xfrm>
            <a:off x="2395506" y="10575353"/>
            <a:ext cx="673769" cy="6737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601CAA9-0ABE-4B27-AB54-8DE7ED4E2EF7}"/>
              </a:ext>
            </a:extLst>
          </p:cNvPr>
          <p:cNvSpPr/>
          <p:nvPr/>
        </p:nvSpPr>
        <p:spPr>
          <a:xfrm>
            <a:off x="3438243" y="11622102"/>
            <a:ext cx="673769" cy="6737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2E2C455-E161-4A33-93AE-97085AE6CD1A}"/>
              </a:ext>
            </a:extLst>
          </p:cNvPr>
          <p:cNvSpPr/>
          <p:nvPr/>
        </p:nvSpPr>
        <p:spPr>
          <a:xfrm>
            <a:off x="4553169" y="9287975"/>
            <a:ext cx="673769" cy="6737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A467906-941B-41F4-9037-0CCF0216FB7B}"/>
              </a:ext>
            </a:extLst>
          </p:cNvPr>
          <p:cNvSpPr/>
          <p:nvPr/>
        </p:nvSpPr>
        <p:spPr>
          <a:xfrm>
            <a:off x="4813852" y="11056617"/>
            <a:ext cx="673769" cy="6737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66F3D12-18B8-4932-B6AA-888D42F877C6}"/>
              </a:ext>
            </a:extLst>
          </p:cNvPr>
          <p:cNvSpPr/>
          <p:nvPr/>
        </p:nvSpPr>
        <p:spPr>
          <a:xfrm>
            <a:off x="2836662" y="8325448"/>
            <a:ext cx="673769" cy="6737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E03E06EB-BEAB-4544-B328-EEF983DB3A38}"/>
              </a:ext>
            </a:extLst>
          </p:cNvPr>
          <p:cNvSpPr/>
          <p:nvPr/>
        </p:nvSpPr>
        <p:spPr>
          <a:xfrm>
            <a:off x="787286" y="10178313"/>
            <a:ext cx="673769" cy="6737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7BF4A15-ED4F-46C0-832F-20D507301A04}"/>
              </a:ext>
            </a:extLst>
          </p:cNvPr>
          <p:cNvSpPr/>
          <p:nvPr/>
        </p:nvSpPr>
        <p:spPr>
          <a:xfrm>
            <a:off x="2531864" y="9336098"/>
            <a:ext cx="673769" cy="6737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5001E8A-D854-4C95-B09F-41420F238E23}"/>
              </a:ext>
            </a:extLst>
          </p:cNvPr>
          <p:cNvSpPr/>
          <p:nvPr/>
        </p:nvSpPr>
        <p:spPr>
          <a:xfrm>
            <a:off x="3666841" y="10238468"/>
            <a:ext cx="673769" cy="6737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箭头: 下 14">
            <a:extLst>
              <a:ext uri="{FF2B5EF4-FFF2-40B4-BE49-F238E27FC236}">
                <a16:creationId xmlns:a16="http://schemas.microsoft.com/office/drawing/2014/main" id="{94B1D5C4-E369-4142-B297-F68C5F6BCE08}"/>
              </a:ext>
            </a:extLst>
          </p:cNvPr>
          <p:cNvSpPr/>
          <p:nvPr/>
        </p:nvSpPr>
        <p:spPr>
          <a:xfrm>
            <a:off x="2836662" y="5734650"/>
            <a:ext cx="802555" cy="1620253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B701042-0403-4B92-BBA0-843A0C339B39}"/>
              </a:ext>
            </a:extLst>
          </p:cNvPr>
          <p:cNvSpPr/>
          <p:nvPr/>
        </p:nvSpPr>
        <p:spPr>
          <a:xfrm>
            <a:off x="6490753" y="199509"/>
            <a:ext cx="53303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Rate Models </a:t>
            </a:r>
            <a:endParaRPr lang="zh-CN" altLang="en-US" sz="4400" dirty="0"/>
          </a:p>
        </p:txBody>
      </p:sp>
      <p:graphicFrame>
        <p:nvGraphicFramePr>
          <p:cNvPr id="17" name="对象 16">
            <a:extLst>
              <a:ext uri="{FF2B5EF4-FFF2-40B4-BE49-F238E27FC236}">
                <a16:creationId xmlns:a16="http://schemas.microsoft.com/office/drawing/2014/main" id="{24A80737-3122-49C7-B0FF-E4120B2F03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7156700"/>
              </p:ext>
            </p:extLst>
          </p:nvPr>
        </p:nvGraphicFramePr>
        <p:xfrm>
          <a:off x="2190466" y="1908192"/>
          <a:ext cx="4300287" cy="3794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89" name="Equation" r:id="rId3" imgW="215640" imgH="190440" progId="Equation.DSMT4">
                  <p:embed/>
                </p:oleObj>
              </mc:Choice>
              <mc:Fallback>
                <p:oleObj name="Equation" r:id="rId3" imgW="215640" imgH="190440" progId="Equation.DSMT4">
                  <p:embed/>
                  <p:pic>
                    <p:nvPicPr>
                      <p:cNvPr id="21" name="对象 20">
                        <a:extLst>
                          <a:ext uri="{FF2B5EF4-FFF2-40B4-BE49-F238E27FC236}">
                            <a16:creationId xmlns:a16="http://schemas.microsoft.com/office/drawing/2014/main" id="{9C12F922-9858-473E-81D7-262804DF39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90466" y="1908192"/>
                        <a:ext cx="4300287" cy="37943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extLst>
              <a:ext uri="{FF2B5EF4-FFF2-40B4-BE49-F238E27FC236}">
                <a16:creationId xmlns:a16="http://schemas.microsoft.com/office/drawing/2014/main" id="{6B3F818A-396E-4887-8BCC-D4C7ABBB5F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5499279"/>
              </p:ext>
            </p:extLst>
          </p:nvPr>
        </p:nvGraphicFramePr>
        <p:xfrm>
          <a:off x="8185150" y="10774363"/>
          <a:ext cx="9004300" cy="303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0" name="Equation" r:id="rId5" imgW="1168200" imgH="393480" progId="Equation.DSMT4">
                  <p:embed/>
                </p:oleObj>
              </mc:Choice>
              <mc:Fallback>
                <p:oleObj name="Equation" r:id="rId5" imgW="1168200" imgH="393480" progId="Equation.DSMT4">
                  <p:embed/>
                  <p:pic>
                    <p:nvPicPr>
                      <p:cNvPr id="22" name="对象 21">
                        <a:extLst>
                          <a:ext uri="{FF2B5EF4-FFF2-40B4-BE49-F238E27FC236}">
                            <a16:creationId xmlns:a16="http://schemas.microsoft.com/office/drawing/2014/main" id="{D173CF61-47D7-4D55-A56E-D6ADFF6C2B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85150" y="10774363"/>
                        <a:ext cx="9004300" cy="303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C10E43EB-A553-4E9B-B837-60D7525D68AF}"/>
              </a:ext>
            </a:extLst>
          </p:cNvPr>
          <p:cNvSpPr txBox="1"/>
          <p:nvPr/>
        </p:nvSpPr>
        <p:spPr>
          <a:xfrm>
            <a:off x="9388394" y="5235632"/>
            <a:ext cx="70714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feedforward network</a:t>
            </a:r>
            <a:endParaRPr lang="zh-CN" altLang="en-US" sz="5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823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36DB9C18-B5CD-407E-BA00-EA5A61D05DFF}"/>
              </a:ext>
            </a:extLst>
          </p:cNvPr>
          <p:cNvSpPr/>
          <p:nvPr/>
        </p:nvSpPr>
        <p:spPr>
          <a:xfrm>
            <a:off x="133257" y="7354903"/>
            <a:ext cx="6144126" cy="614412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CE1C405E-F5C3-42EB-AD38-C38993316F16}"/>
              </a:ext>
            </a:extLst>
          </p:cNvPr>
          <p:cNvSpPr/>
          <p:nvPr/>
        </p:nvSpPr>
        <p:spPr>
          <a:xfrm>
            <a:off x="1352456" y="9071408"/>
            <a:ext cx="673769" cy="6737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9864603-5539-42DE-9E55-1423B6D731C6}"/>
              </a:ext>
            </a:extLst>
          </p:cNvPr>
          <p:cNvSpPr/>
          <p:nvPr/>
        </p:nvSpPr>
        <p:spPr>
          <a:xfrm>
            <a:off x="1753508" y="11989650"/>
            <a:ext cx="673769" cy="6737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1A14B1E-D372-4815-A8C7-473FB68C83AE}"/>
              </a:ext>
            </a:extLst>
          </p:cNvPr>
          <p:cNvSpPr/>
          <p:nvPr/>
        </p:nvSpPr>
        <p:spPr>
          <a:xfrm>
            <a:off x="2435297" y="10575353"/>
            <a:ext cx="673769" cy="6737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601CAA9-0ABE-4B27-AB54-8DE7ED4E2EF7}"/>
              </a:ext>
            </a:extLst>
          </p:cNvPr>
          <p:cNvSpPr/>
          <p:nvPr/>
        </p:nvSpPr>
        <p:spPr>
          <a:xfrm>
            <a:off x="3478034" y="11622102"/>
            <a:ext cx="673769" cy="6737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2E2C455-E161-4A33-93AE-97085AE6CD1A}"/>
              </a:ext>
            </a:extLst>
          </p:cNvPr>
          <p:cNvSpPr/>
          <p:nvPr/>
        </p:nvSpPr>
        <p:spPr>
          <a:xfrm>
            <a:off x="4592960" y="9287975"/>
            <a:ext cx="673769" cy="6737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A467906-941B-41F4-9037-0CCF0216FB7B}"/>
              </a:ext>
            </a:extLst>
          </p:cNvPr>
          <p:cNvSpPr/>
          <p:nvPr/>
        </p:nvSpPr>
        <p:spPr>
          <a:xfrm>
            <a:off x="4853643" y="11056617"/>
            <a:ext cx="673769" cy="6737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66F3D12-18B8-4932-B6AA-888D42F877C6}"/>
              </a:ext>
            </a:extLst>
          </p:cNvPr>
          <p:cNvSpPr/>
          <p:nvPr/>
        </p:nvSpPr>
        <p:spPr>
          <a:xfrm>
            <a:off x="2876453" y="8325448"/>
            <a:ext cx="673769" cy="6737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E03E06EB-BEAB-4544-B328-EEF983DB3A38}"/>
              </a:ext>
            </a:extLst>
          </p:cNvPr>
          <p:cNvSpPr/>
          <p:nvPr/>
        </p:nvSpPr>
        <p:spPr>
          <a:xfrm>
            <a:off x="827077" y="10178313"/>
            <a:ext cx="673769" cy="6737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7BF4A15-ED4F-46C0-832F-20D507301A04}"/>
              </a:ext>
            </a:extLst>
          </p:cNvPr>
          <p:cNvSpPr/>
          <p:nvPr/>
        </p:nvSpPr>
        <p:spPr>
          <a:xfrm>
            <a:off x="2571655" y="9336098"/>
            <a:ext cx="673769" cy="6737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5001E8A-D854-4C95-B09F-41420F238E23}"/>
              </a:ext>
            </a:extLst>
          </p:cNvPr>
          <p:cNvSpPr/>
          <p:nvPr/>
        </p:nvSpPr>
        <p:spPr>
          <a:xfrm>
            <a:off x="3706632" y="10238468"/>
            <a:ext cx="673769" cy="6737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箭头: 下 14">
            <a:extLst>
              <a:ext uri="{FF2B5EF4-FFF2-40B4-BE49-F238E27FC236}">
                <a16:creationId xmlns:a16="http://schemas.microsoft.com/office/drawing/2014/main" id="{94B1D5C4-E369-4142-B297-F68C5F6BCE08}"/>
              </a:ext>
            </a:extLst>
          </p:cNvPr>
          <p:cNvSpPr/>
          <p:nvPr/>
        </p:nvSpPr>
        <p:spPr>
          <a:xfrm>
            <a:off x="2876453" y="5734650"/>
            <a:ext cx="802555" cy="1620253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箭头: 右弧形 17">
            <a:extLst>
              <a:ext uri="{FF2B5EF4-FFF2-40B4-BE49-F238E27FC236}">
                <a16:creationId xmlns:a16="http://schemas.microsoft.com/office/drawing/2014/main" id="{551B5CA6-EC44-4F6F-AC8D-DDEA727A8127}"/>
              </a:ext>
            </a:extLst>
          </p:cNvPr>
          <p:cNvSpPr/>
          <p:nvPr/>
        </p:nvSpPr>
        <p:spPr>
          <a:xfrm>
            <a:off x="6468261" y="8555605"/>
            <a:ext cx="1772648" cy="2631615"/>
          </a:xfrm>
          <a:prstGeom prst="curvedLef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20" name="对象 19">
            <a:extLst>
              <a:ext uri="{FF2B5EF4-FFF2-40B4-BE49-F238E27FC236}">
                <a16:creationId xmlns:a16="http://schemas.microsoft.com/office/drawing/2014/main" id="{46BCB462-6CB2-4102-B0C6-BD3AC3CA2F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2459031"/>
              </p:ext>
            </p:extLst>
          </p:nvPr>
        </p:nvGraphicFramePr>
        <p:xfrm>
          <a:off x="8662019" y="9072965"/>
          <a:ext cx="2628106" cy="16202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06" name="Equation" r:id="rId3" imgW="152280" imgH="139680" progId="Equation.DSMT4">
                  <p:embed/>
                </p:oleObj>
              </mc:Choice>
              <mc:Fallback>
                <p:oleObj name="Equation" r:id="rId3" imgW="152280" imgH="139680" progId="Equation.DSMT4">
                  <p:embed/>
                  <p:pic>
                    <p:nvPicPr>
                      <p:cNvPr id="20" name="对象 19">
                        <a:extLst>
                          <a:ext uri="{FF2B5EF4-FFF2-40B4-BE49-F238E27FC236}">
                            <a16:creationId xmlns:a16="http://schemas.microsoft.com/office/drawing/2014/main" id="{46BCB462-6CB2-4102-B0C6-BD3AC3CA2F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62019" y="9072965"/>
                        <a:ext cx="2628106" cy="16202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>
            <a:extLst>
              <a:ext uri="{FF2B5EF4-FFF2-40B4-BE49-F238E27FC236}">
                <a16:creationId xmlns:a16="http://schemas.microsoft.com/office/drawing/2014/main" id="{9C12F922-9858-473E-81D7-262804DF39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7865927"/>
              </p:ext>
            </p:extLst>
          </p:nvPr>
        </p:nvGraphicFramePr>
        <p:xfrm>
          <a:off x="2230257" y="1908192"/>
          <a:ext cx="4300287" cy="3794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07" name="Equation" r:id="rId5" imgW="215640" imgH="190440" progId="Equation.DSMT4">
                  <p:embed/>
                </p:oleObj>
              </mc:Choice>
              <mc:Fallback>
                <p:oleObj name="Equation" r:id="rId5" imgW="215640" imgH="190440" progId="Equation.DSMT4">
                  <p:embed/>
                  <p:pic>
                    <p:nvPicPr>
                      <p:cNvPr id="21" name="对象 20">
                        <a:extLst>
                          <a:ext uri="{FF2B5EF4-FFF2-40B4-BE49-F238E27FC236}">
                            <a16:creationId xmlns:a16="http://schemas.microsoft.com/office/drawing/2014/main" id="{9C12F922-9858-473E-81D7-262804DF39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30257" y="1908192"/>
                        <a:ext cx="4300287" cy="37943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>
            <a:extLst>
              <a:ext uri="{FF2B5EF4-FFF2-40B4-BE49-F238E27FC236}">
                <a16:creationId xmlns:a16="http://schemas.microsoft.com/office/drawing/2014/main" id="{D173CF61-47D7-4D55-A56E-D6ADFF6C2B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3776789"/>
              </p:ext>
            </p:extLst>
          </p:nvPr>
        </p:nvGraphicFramePr>
        <p:xfrm>
          <a:off x="6586187" y="10773665"/>
          <a:ext cx="11841915" cy="30338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08" name="Equation" r:id="rId7" imgW="1536480" imgH="393480" progId="Equation.DSMT4">
                  <p:embed/>
                </p:oleObj>
              </mc:Choice>
              <mc:Fallback>
                <p:oleObj name="Equation" r:id="rId7" imgW="1536480" imgH="393480" progId="Equation.DSMT4">
                  <p:embed/>
                  <p:pic>
                    <p:nvPicPr>
                      <p:cNvPr id="22" name="对象 21">
                        <a:extLst>
                          <a:ext uri="{FF2B5EF4-FFF2-40B4-BE49-F238E27FC236}">
                            <a16:creationId xmlns:a16="http://schemas.microsoft.com/office/drawing/2014/main" id="{D173CF61-47D7-4D55-A56E-D6ADFF6C2B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86187" y="10773665"/>
                        <a:ext cx="11841915" cy="30338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文本框 22">
            <a:extLst>
              <a:ext uri="{FF2B5EF4-FFF2-40B4-BE49-F238E27FC236}">
                <a16:creationId xmlns:a16="http://schemas.microsoft.com/office/drawing/2014/main" id="{3CC7D665-0E05-4F69-A2B3-59CBA9E3DFB5}"/>
              </a:ext>
            </a:extLst>
          </p:cNvPr>
          <p:cNvSpPr txBox="1"/>
          <p:nvPr/>
        </p:nvSpPr>
        <p:spPr>
          <a:xfrm>
            <a:off x="9388394" y="5235632"/>
            <a:ext cx="61865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recurrent network</a:t>
            </a:r>
            <a:endParaRPr lang="zh-CN" altLang="en-US" sz="5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35772EE-675F-4398-9BDA-3504F3E26C20}"/>
              </a:ext>
            </a:extLst>
          </p:cNvPr>
          <p:cNvSpPr/>
          <p:nvPr/>
        </p:nvSpPr>
        <p:spPr>
          <a:xfrm>
            <a:off x="6490753" y="199509"/>
            <a:ext cx="53303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Rate Models 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733339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197DC961-AAA5-49EA-AE6F-BA1A39FD68D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10337" y="1756149"/>
          <a:ext cx="11841915" cy="30338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4" name="Equation" r:id="rId3" imgW="1536480" imgH="393480" progId="Equation.DSMT4">
                  <p:embed/>
                </p:oleObj>
              </mc:Choice>
              <mc:Fallback>
                <p:oleObj name="Equation" r:id="rId3" imgW="1536480" imgH="393480" progId="Equation.DSMT4">
                  <p:embed/>
                  <p:pic>
                    <p:nvPicPr>
                      <p:cNvPr id="4" name="对象 3">
                        <a:extLst>
                          <a:ext uri="{FF2B5EF4-FFF2-40B4-BE49-F238E27FC236}">
                            <a16:creationId xmlns:a16="http://schemas.microsoft.com/office/drawing/2014/main" id="{197DC961-AAA5-49EA-AE6F-BA1A39FD68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337" y="1756149"/>
                        <a:ext cx="11841915" cy="30338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9D6C509A-B724-4AD0-A909-B6EC60CBE980}"/>
              </a:ext>
            </a:extLst>
          </p:cNvPr>
          <p:cNvSpPr/>
          <p:nvPr/>
        </p:nvSpPr>
        <p:spPr>
          <a:xfrm>
            <a:off x="4572000" y="1756149"/>
            <a:ext cx="1562100" cy="344805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1A9C3C-3CD9-4B99-8EAD-3FDD13D564FB}"/>
              </a:ext>
            </a:extLst>
          </p:cNvPr>
          <p:cNvSpPr txBox="1"/>
          <p:nvPr/>
        </p:nvSpPr>
        <p:spPr>
          <a:xfrm>
            <a:off x="6409091" y="4280869"/>
            <a:ext cx="114967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=0</a:t>
            </a:r>
            <a:endParaRPr lang="zh-CN" altLang="en-US" sz="66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箭头: 下 6">
            <a:extLst>
              <a:ext uri="{FF2B5EF4-FFF2-40B4-BE49-F238E27FC236}">
                <a16:creationId xmlns:a16="http://schemas.microsoft.com/office/drawing/2014/main" id="{90A6906A-02EA-4D66-A246-2B0F4CB4CC4F}"/>
              </a:ext>
            </a:extLst>
          </p:cNvPr>
          <p:cNvSpPr/>
          <p:nvPr/>
        </p:nvSpPr>
        <p:spPr>
          <a:xfrm>
            <a:off x="1407689" y="3979901"/>
            <a:ext cx="802555" cy="5452857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4DCAACD0-FD53-40DB-873C-E9BEEF3916A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68963" y="5337004"/>
          <a:ext cx="8123237" cy="176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5" name="Equation" r:id="rId5" imgW="1054080" imgH="228600" progId="Equation.DSMT4">
                  <p:embed/>
                </p:oleObj>
              </mc:Choice>
              <mc:Fallback>
                <p:oleObj name="Equation" r:id="rId5" imgW="1054080" imgH="228600" progId="Equation.DSMT4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4DCAACD0-FD53-40DB-873C-E9BEEF3916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68963" y="5337004"/>
                        <a:ext cx="8123237" cy="176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id="{FCBE290A-692B-40B2-A95D-1D503C5359F2}"/>
              </a:ext>
            </a:extLst>
          </p:cNvPr>
          <p:cNvSpPr/>
          <p:nvPr/>
        </p:nvSpPr>
        <p:spPr>
          <a:xfrm>
            <a:off x="6490753" y="212209"/>
            <a:ext cx="517321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Rate Models</a:t>
            </a:r>
          </a:p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Fixed point </a:t>
            </a:r>
            <a:endParaRPr lang="zh-CN" altLang="en-US" sz="440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2441A32-E733-4FB9-8C36-5E340AAD6D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9325" y="8265833"/>
            <a:ext cx="7465026" cy="47413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2179C4D-4CCB-45EF-9C1E-1306AD5AA07A}"/>
              </a:ext>
            </a:extLst>
          </p:cNvPr>
          <p:cNvSpPr/>
          <p:nvPr/>
        </p:nvSpPr>
        <p:spPr>
          <a:xfrm>
            <a:off x="2149579" y="8265833"/>
            <a:ext cx="2059491" cy="1438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8E83DE1-46B9-4172-93F7-3D8C5217C7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44351" y="8551224"/>
            <a:ext cx="5449476" cy="417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6912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197DC961-AAA5-49EA-AE6F-BA1A39FD68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2450824"/>
              </p:ext>
            </p:extLst>
          </p:nvPr>
        </p:nvGraphicFramePr>
        <p:xfrm>
          <a:off x="3810337" y="1756149"/>
          <a:ext cx="11841915" cy="30338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4" name="Equation" r:id="rId3" imgW="1536480" imgH="393480" progId="Equation.DSMT4">
                  <p:embed/>
                </p:oleObj>
              </mc:Choice>
              <mc:Fallback>
                <p:oleObj name="Equation" r:id="rId3" imgW="1536480" imgH="393480" progId="Equation.DSMT4">
                  <p:embed/>
                  <p:pic>
                    <p:nvPicPr>
                      <p:cNvPr id="4" name="对象 3">
                        <a:extLst>
                          <a:ext uri="{FF2B5EF4-FFF2-40B4-BE49-F238E27FC236}">
                            <a16:creationId xmlns:a16="http://schemas.microsoft.com/office/drawing/2014/main" id="{197DC961-AAA5-49EA-AE6F-BA1A39FD68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337" y="1756149"/>
                        <a:ext cx="11841915" cy="30338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9D6C509A-B724-4AD0-A909-B6EC60CBE980}"/>
              </a:ext>
            </a:extLst>
          </p:cNvPr>
          <p:cNvSpPr/>
          <p:nvPr/>
        </p:nvSpPr>
        <p:spPr>
          <a:xfrm>
            <a:off x="4572000" y="1756149"/>
            <a:ext cx="1562100" cy="344805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1A9C3C-3CD9-4B99-8EAD-3FDD13D564FB}"/>
              </a:ext>
            </a:extLst>
          </p:cNvPr>
          <p:cNvSpPr txBox="1"/>
          <p:nvPr/>
        </p:nvSpPr>
        <p:spPr>
          <a:xfrm>
            <a:off x="6409091" y="4280869"/>
            <a:ext cx="114967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=0</a:t>
            </a:r>
            <a:endParaRPr lang="zh-CN" altLang="en-US" sz="66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箭头: 下 6">
            <a:extLst>
              <a:ext uri="{FF2B5EF4-FFF2-40B4-BE49-F238E27FC236}">
                <a16:creationId xmlns:a16="http://schemas.microsoft.com/office/drawing/2014/main" id="{90A6906A-02EA-4D66-A246-2B0F4CB4CC4F}"/>
              </a:ext>
            </a:extLst>
          </p:cNvPr>
          <p:cNvSpPr/>
          <p:nvPr/>
        </p:nvSpPr>
        <p:spPr>
          <a:xfrm>
            <a:off x="1407689" y="3979901"/>
            <a:ext cx="802555" cy="5452857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4DCAACD0-FD53-40DB-873C-E9BEEF3916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822245"/>
              </p:ext>
            </p:extLst>
          </p:nvPr>
        </p:nvGraphicFramePr>
        <p:xfrm>
          <a:off x="5668963" y="5337004"/>
          <a:ext cx="8123237" cy="176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5" name="Equation" r:id="rId5" imgW="1054080" imgH="228600" progId="Equation.DSMT4">
                  <p:embed/>
                </p:oleObj>
              </mc:Choice>
              <mc:Fallback>
                <p:oleObj name="Equation" r:id="rId5" imgW="1054080" imgH="228600" progId="Equation.DSMT4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4DCAACD0-FD53-40DB-873C-E9BEEF3916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68963" y="5337004"/>
                        <a:ext cx="8123237" cy="176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id="{FCBE290A-692B-40B2-A95D-1D503C5359F2}"/>
              </a:ext>
            </a:extLst>
          </p:cNvPr>
          <p:cNvSpPr/>
          <p:nvPr/>
        </p:nvSpPr>
        <p:spPr>
          <a:xfrm>
            <a:off x="6490753" y="212209"/>
            <a:ext cx="517321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Rate Models</a:t>
            </a:r>
          </a:p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Fixed point </a:t>
            </a:r>
            <a:endParaRPr lang="zh-CN" altLang="en-US" sz="440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2441A32-E733-4FB9-8C36-5E340AAD6D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9325" y="8265833"/>
            <a:ext cx="7465026" cy="47413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2179C4D-4CCB-45EF-9C1E-1306AD5AA07A}"/>
              </a:ext>
            </a:extLst>
          </p:cNvPr>
          <p:cNvSpPr/>
          <p:nvPr/>
        </p:nvSpPr>
        <p:spPr>
          <a:xfrm>
            <a:off x="2149579" y="8265833"/>
            <a:ext cx="2059491" cy="1438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8E83DE1-46B9-4172-93F7-3D8C5217C7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44351" y="8551224"/>
            <a:ext cx="5449476" cy="4170517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714EE9B-C0EC-483B-95F7-AAE6C08101DF}"/>
              </a:ext>
            </a:extLst>
          </p:cNvPr>
          <p:cNvSpPr/>
          <p:nvPr/>
        </p:nvSpPr>
        <p:spPr>
          <a:xfrm>
            <a:off x="11613432" y="9929830"/>
            <a:ext cx="805543" cy="810741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9EF243D-3001-433B-94A6-30979E0CFD94}"/>
              </a:ext>
            </a:extLst>
          </p:cNvPr>
          <p:cNvSpPr/>
          <p:nvPr/>
        </p:nvSpPr>
        <p:spPr>
          <a:xfrm>
            <a:off x="15249480" y="10003430"/>
            <a:ext cx="805543" cy="810741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70F271D-59D1-450A-8AA8-4BDF8BE303A2}"/>
              </a:ext>
            </a:extLst>
          </p:cNvPr>
          <p:cNvSpPr txBox="1"/>
          <p:nvPr/>
        </p:nvSpPr>
        <p:spPr>
          <a:xfrm>
            <a:off x="10737517" y="12567530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不动点的稳态点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FC22C5B7-3C37-4621-9DD9-BDAC17114210}"/>
              </a:ext>
            </a:extLst>
          </p:cNvPr>
          <p:cNvCxnSpPr>
            <a:cxnSpLocks/>
          </p:cNvCxnSpPr>
          <p:nvPr/>
        </p:nvCxnSpPr>
        <p:spPr>
          <a:xfrm>
            <a:off x="11710476" y="10740571"/>
            <a:ext cx="1236439" cy="1925691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C870203B-EA09-4097-909F-8BA120B802C5}"/>
              </a:ext>
            </a:extLst>
          </p:cNvPr>
          <p:cNvCxnSpPr>
            <a:cxnSpLocks/>
          </p:cNvCxnSpPr>
          <p:nvPr/>
        </p:nvCxnSpPr>
        <p:spPr>
          <a:xfrm flipH="1">
            <a:off x="13133258" y="10858737"/>
            <a:ext cx="2295428" cy="1807525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29149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CB9B1D9-0C95-47B8-B26E-A6B37E427B8C}"/>
              </a:ext>
            </a:extLst>
          </p:cNvPr>
          <p:cNvSpPr/>
          <p:nvPr/>
        </p:nvSpPr>
        <p:spPr>
          <a:xfrm>
            <a:off x="6175763" y="212209"/>
            <a:ext cx="580319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Rate Models</a:t>
            </a:r>
          </a:p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Stability of fixed points</a:t>
            </a:r>
            <a:endParaRPr lang="zh-CN" altLang="en-US" sz="4400" dirty="0"/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678FEFD4-BCDE-475A-934F-230E50D65E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0110674"/>
              </p:ext>
            </p:extLst>
          </p:nvPr>
        </p:nvGraphicFramePr>
        <p:xfrm>
          <a:off x="1382713" y="3535630"/>
          <a:ext cx="12265553" cy="3459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6" name="Equation" r:id="rId3" imgW="2070000" imgH="583920" progId="Equation.DSMT4">
                  <p:embed/>
                </p:oleObj>
              </mc:Choice>
              <mc:Fallback>
                <p:oleObj name="Equation" r:id="rId3" imgW="2070000" imgH="583920" progId="Equation.DSMT4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4DCAACD0-FD53-40DB-873C-E9BEEF3916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82713" y="3535630"/>
                        <a:ext cx="12265553" cy="34591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4279BF42-033D-4F71-923A-EC1E824D6A8F}"/>
              </a:ext>
            </a:extLst>
          </p:cNvPr>
          <p:cNvSpPr/>
          <p:nvPr/>
        </p:nvSpPr>
        <p:spPr>
          <a:xfrm>
            <a:off x="1478740" y="2386552"/>
            <a:ext cx="55226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 r* be a fixed point</a:t>
            </a:r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6627661-6A18-433A-A062-2C2F9C4D58D6}"/>
              </a:ext>
            </a:extLst>
          </p:cNvPr>
          <p:cNvSpPr/>
          <p:nvPr/>
        </p:nvSpPr>
        <p:spPr>
          <a:xfrm>
            <a:off x="1382713" y="7618952"/>
            <a:ext cx="373211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Then we have</a:t>
            </a:r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5690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F180F02-6662-4BE0-A3F8-74F074B68567}"/>
              </a:ext>
            </a:extLst>
          </p:cNvPr>
          <p:cNvSpPr/>
          <p:nvPr/>
        </p:nvSpPr>
        <p:spPr>
          <a:xfrm>
            <a:off x="6175763" y="212209"/>
            <a:ext cx="580319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Rate Models</a:t>
            </a:r>
          </a:p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Stability of fixed points</a:t>
            </a:r>
            <a:endParaRPr lang="zh-CN" altLang="en-US" sz="4400" dirty="0"/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D6FBF424-785A-4978-8C26-F73DD5C52C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8894471"/>
              </p:ext>
            </p:extLst>
          </p:nvPr>
        </p:nvGraphicFramePr>
        <p:xfrm>
          <a:off x="2574050" y="2220891"/>
          <a:ext cx="14182928" cy="10771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5" name="Equation" r:id="rId3" imgW="3073320" imgH="2336760" progId="Equation.DSMT4">
                  <p:embed/>
                </p:oleObj>
              </mc:Choice>
              <mc:Fallback>
                <p:oleObj name="Equation" r:id="rId3" imgW="3073320" imgH="2336760" progId="Equation.DSMT4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CD35EB30-8EB8-4F65-8EF9-07AE82B52C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74050" y="2220891"/>
                        <a:ext cx="14182928" cy="107719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5FAFE16E-12A1-42D4-9798-7F380C15FC87}"/>
              </a:ext>
            </a:extLst>
          </p:cNvPr>
          <p:cNvSpPr/>
          <p:nvPr/>
        </p:nvSpPr>
        <p:spPr>
          <a:xfrm>
            <a:off x="10739572" y="12785534"/>
            <a:ext cx="64588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order approximation</a:t>
            </a:r>
            <a:endParaRPr lang="zh-CN" altLang="en-US" sz="4400" dirty="0">
              <a:solidFill>
                <a:srgbClr val="C00000"/>
              </a:solidFill>
            </a:endParaRPr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9342EE7B-FB13-4B0E-B1B6-B1F0563FE4BF}"/>
              </a:ext>
            </a:extLst>
          </p:cNvPr>
          <p:cNvCxnSpPr>
            <a:cxnSpLocks/>
          </p:cNvCxnSpPr>
          <p:nvPr/>
        </p:nvCxnSpPr>
        <p:spPr>
          <a:xfrm flipH="1" flipV="1">
            <a:off x="12467771" y="12264571"/>
            <a:ext cx="1059544" cy="549387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9531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C00EB64-2167-4F6D-95B6-BE686F40869B}"/>
              </a:ext>
            </a:extLst>
          </p:cNvPr>
          <p:cNvSpPr/>
          <p:nvPr/>
        </p:nvSpPr>
        <p:spPr>
          <a:xfrm>
            <a:off x="6175763" y="212209"/>
            <a:ext cx="580319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Rate Models</a:t>
            </a:r>
          </a:p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Stability of fixed points</a:t>
            </a:r>
            <a:endParaRPr lang="zh-CN" altLang="en-US" sz="44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2D77DA9-2420-46AA-A868-376926664183}"/>
              </a:ext>
            </a:extLst>
          </p:cNvPr>
          <p:cNvSpPr/>
          <p:nvPr/>
        </p:nvSpPr>
        <p:spPr>
          <a:xfrm>
            <a:off x="5936500" y="2585294"/>
            <a:ext cx="62817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Tips: </a:t>
            </a:r>
            <a:r>
              <a:rPr lang="en-US" altLang="zh-CN" sz="4400" b="1" dirty="0">
                <a:latin typeface="Arial" panose="020B0604020202020204" pitchFamily="34" charset="0"/>
                <a:cs typeface="Arial" panose="020B0604020202020204" pitchFamily="34" charset="0"/>
              </a:rPr>
              <a:t>Taylor expansion</a:t>
            </a:r>
            <a:endParaRPr lang="zh-CN" altLang="en-US" sz="4400" b="1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1EA23E4-3D0E-440F-9B6D-CC90E881D0BE}"/>
              </a:ext>
            </a:extLst>
          </p:cNvPr>
          <p:cNvSpPr/>
          <p:nvPr/>
        </p:nvSpPr>
        <p:spPr>
          <a:xfrm>
            <a:off x="409567" y="4387261"/>
            <a:ext cx="64588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i="1" dirty="0">
                <a:latin typeface="Arial" panose="020B0604020202020204" pitchFamily="34" charset="0"/>
                <a:cs typeface="Arial" panose="020B0604020202020204" pitchFamily="34" charset="0"/>
              </a:rPr>
              <a:t>First order approximation</a:t>
            </a:r>
            <a:endParaRPr lang="zh-CN" altLang="en-US" sz="44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B50BD52-3A6B-40A8-9BD0-946467F001E3}"/>
              </a:ext>
            </a:extLst>
          </p:cNvPr>
          <p:cNvSpPr/>
          <p:nvPr/>
        </p:nvSpPr>
        <p:spPr>
          <a:xfrm>
            <a:off x="0" y="8425079"/>
            <a:ext cx="72779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i="1" dirty="0">
                <a:latin typeface="Arial" panose="020B0604020202020204" pitchFamily="34" charset="0"/>
                <a:cs typeface="Arial" panose="020B0604020202020204" pitchFamily="34" charset="0"/>
              </a:rPr>
              <a:t>Second order approximation</a:t>
            </a:r>
            <a:endParaRPr lang="zh-CN" altLang="en-US" sz="4400" dirty="0"/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882D8810-E6F8-43D3-9A19-908D6F3E3F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028985"/>
              </p:ext>
            </p:extLst>
          </p:nvPr>
        </p:nvGraphicFramePr>
        <p:xfrm>
          <a:off x="4001635" y="6189228"/>
          <a:ext cx="9405937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2" name="Equation" r:id="rId3" imgW="1587240" imgH="203040" progId="Equation.DSMT4">
                  <p:embed/>
                </p:oleObj>
              </mc:Choice>
              <mc:Fallback>
                <p:oleObj name="Equation" r:id="rId3" imgW="1587240" imgH="203040" progId="Equation.DSMT4">
                  <p:embed/>
                  <p:pic>
                    <p:nvPicPr>
                      <p:cNvPr id="4" name="对象 3">
                        <a:extLst>
                          <a:ext uri="{FF2B5EF4-FFF2-40B4-BE49-F238E27FC236}">
                            <a16:creationId xmlns:a16="http://schemas.microsoft.com/office/drawing/2014/main" id="{678FEFD4-BCDE-475A-934F-230E50D65E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01635" y="6189228"/>
                        <a:ext cx="9405937" cy="1203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681156ED-D602-4BCE-9184-7B0A349D4F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683084"/>
              </p:ext>
            </p:extLst>
          </p:nvPr>
        </p:nvGraphicFramePr>
        <p:xfrm>
          <a:off x="2387827" y="9957142"/>
          <a:ext cx="14447837" cy="1354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3" name="Equation" r:id="rId5" imgW="2438280" imgH="228600" progId="Equation.DSMT4">
                  <p:embed/>
                </p:oleObj>
              </mc:Choice>
              <mc:Fallback>
                <p:oleObj name="Equation" r:id="rId5" imgW="2438280" imgH="228600" progId="Equation.DSMT4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882D8810-E6F8-43D3-9A19-908D6F3E3F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87827" y="9957142"/>
                        <a:ext cx="14447837" cy="1354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91007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3E241CC-227A-4BBE-82B8-D9784BD32E29}"/>
              </a:ext>
            </a:extLst>
          </p:cNvPr>
          <p:cNvSpPr/>
          <p:nvPr/>
        </p:nvSpPr>
        <p:spPr>
          <a:xfrm>
            <a:off x="6175763" y="212209"/>
            <a:ext cx="580319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Rate Models</a:t>
            </a:r>
          </a:p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Stability of fixed points</a:t>
            </a:r>
            <a:endParaRPr lang="zh-CN" altLang="en-US" sz="4400" dirty="0"/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854C95D9-DFF3-4206-A91E-7C2357FBE3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4851355"/>
              </p:ext>
            </p:extLst>
          </p:nvPr>
        </p:nvGraphicFramePr>
        <p:xfrm>
          <a:off x="7658665" y="3306170"/>
          <a:ext cx="4013408" cy="6320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0" name="Equation" r:id="rId3" imgW="1168200" imgH="1841400" progId="Equation.DSMT4">
                  <p:embed/>
                </p:oleObj>
              </mc:Choice>
              <mc:Fallback>
                <p:oleObj name="Equation" r:id="rId3" imgW="1168200" imgH="1841400" progId="Equation.DSMT4">
                  <p:embed/>
                  <p:pic>
                    <p:nvPicPr>
                      <p:cNvPr id="3" name="对象 2">
                        <a:extLst>
                          <a:ext uri="{FF2B5EF4-FFF2-40B4-BE49-F238E27FC236}">
                            <a16:creationId xmlns:a16="http://schemas.microsoft.com/office/drawing/2014/main" id="{791335E3-6E24-4611-9821-8C57414BAD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58665" y="3306170"/>
                        <a:ext cx="4013408" cy="63202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70052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B6EB61C-9A51-46B9-8F3B-A5EA93B35341}"/>
              </a:ext>
            </a:extLst>
          </p:cNvPr>
          <p:cNvSpPr/>
          <p:nvPr/>
        </p:nvSpPr>
        <p:spPr>
          <a:xfrm>
            <a:off x="6175763" y="212209"/>
            <a:ext cx="580319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Rate Models</a:t>
            </a:r>
          </a:p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Stability of fixed points</a:t>
            </a:r>
            <a:endParaRPr lang="zh-CN" altLang="en-US" sz="4400" dirty="0"/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0E12C9B0-04FD-4FDD-AAA4-D84897E595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1756419"/>
              </p:ext>
            </p:extLst>
          </p:nvPr>
        </p:nvGraphicFramePr>
        <p:xfrm>
          <a:off x="5040085" y="6885848"/>
          <a:ext cx="7673975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2" name="Equation" r:id="rId3" imgW="1879560" imgH="634680" progId="Equation.DSMT4">
                  <p:embed/>
                </p:oleObj>
              </mc:Choice>
              <mc:Fallback>
                <p:oleObj name="Equation" r:id="rId3" imgW="1879560" imgH="634680" progId="Equation.DSMT4">
                  <p:embed/>
                  <p:pic>
                    <p:nvPicPr>
                      <p:cNvPr id="3" name="对象 2">
                        <a:extLst>
                          <a:ext uri="{FF2B5EF4-FFF2-40B4-BE49-F238E27FC236}">
                            <a16:creationId xmlns:a16="http://schemas.microsoft.com/office/drawing/2014/main" id="{791335E3-6E24-4611-9821-8C57414BAD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0085" y="6885848"/>
                        <a:ext cx="7673975" cy="259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F1E821F0-70B5-4D11-9EE8-7BE13F8C1B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3339119"/>
              </p:ext>
            </p:extLst>
          </p:nvPr>
        </p:nvGraphicFramePr>
        <p:xfrm>
          <a:off x="4721259" y="2614160"/>
          <a:ext cx="8712200" cy="331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3" name="Equation" r:id="rId5" imgW="2133360" imgH="812520" progId="Equation.DSMT4">
                  <p:embed/>
                </p:oleObj>
              </mc:Choice>
              <mc:Fallback>
                <p:oleObj name="Equation" r:id="rId5" imgW="2133360" imgH="812520" progId="Equation.DSMT4">
                  <p:embed/>
                  <p:pic>
                    <p:nvPicPr>
                      <p:cNvPr id="3" name="对象 2">
                        <a:extLst>
                          <a:ext uri="{FF2B5EF4-FFF2-40B4-BE49-F238E27FC236}">
                            <a16:creationId xmlns:a16="http://schemas.microsoft.com/office/drawing/2014/main" id="{791335E3-6E24-4611-9821-8C57414BAD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21259" y="2614160"/>
                        <a:ext cx="8712200" cy="3316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FA6D438B-C639-4B76-9C72-50D8C982DCF3}"/>
              </a:ext>
            </a:extLst>
          </p:cNvPr>
          <p:cNvCxnSpPr>
            <a:cxnSpLocks/>
          </p:cNvCxnSpPr>
          <p:nvPr/>
        </p:nvCxnSpPr>
        <p:spPr>
          <a:xfrm>
            <a:off x="8398992" y="6058327"/>
            <a:ext cx="0" cy="158188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id="{0DA1475D-EA00-40EC-A876-482FA5A88030}"/>
              </a:ext>
            </a:extLst>
          </p:cNvPr>
          <p:cNvSpPr/>
          <p:nvPr/>
        </p:nvSpPr>
        <p:spPr>
          <a:xfrm>
            <a:off x="8682207" y="6427969"/>
            <a:ext cx="21307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</a:t>
            </a:r>
            <a:endParaRPr lang="zh-CN" altLang="en-US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178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C188ADF-6257-42FC-8A80-77435202A510}"/>
              </a:ext>
            </a:extLst>
          </p:cNvPr>
          <p:cNvSpPr txBox="1"/>
          <p:nvPr/>
        </p:nvSpPr>
        <p:spPr>
          <a:xfrm>
            <a:off x="5182280" y="176309"/>
            <a:ext cx="82440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Motivation</a:t>
            </a:r>
            <a:endParaRPr lang="zh-CN" altLang="en-US" sz="4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308D82B-22A2-4D02-9A8A-017A68F97D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876" y="2117558"/>
            <a:ext cx="18083937" cy="1007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62198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8989F0EF-E37C-4DC3-B558-4E87F2308374}"/>
              </a:ext>
            </a:extLst>
          </p:cNvPr>
          <p:cNvSpPr/>
          <p:nvPr/>
        </p:nvSpPr>
        <p:spPr>
          <a:xfrm>
            <a:off x="6175763" y="212209"/>
            <a:ext cx="580319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Rate Models</a:t>
            </a:r>
          </a:p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Stability of fixed points</a:t>
            </a:r>
            <a:endParaRPr lang="zh-CN" altLang="en-US" sz="4400" dirty="0"/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312E2BAB-460D-457F-8ED0-F84BAF57A5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9329091"/>
              </p:ext>
            </p:extLst>
          </p:nvPr>
        </p:nvGraphicFramePr>
        <p:xfrm>
          <a:off x="5318918" y="1370419"/>
          <a:ext cx="7673975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1" name="Equation" r:id="rId3" imgW="1879560" imgH="634680" progId="Equation.DSMT4">
                  <p:embed/>
                </p:oleObj>
              </mc:Choice>
              <mc:Fallback>
                <p:oleObj name="Equation" r:id="rId3" imgW="1879560" imgH="634680" progId="Equation.DSMT4">
                  <p:embed/>
                  <p:pic>
                    <p:nvPicPr>
                      <p:cNvPr id="4" name="对象 3">
                        <a:extLst>
                          <a:ext uri="{FF2B5EF4-FFF2-40B4-BE49-F238E27FC236}">
                            <a16:creationId xmlns:a16="http://schemas.microsoft.com/office/drawing/2014/main" id="{0E12C9B0-04FD-4FDD-AAA4-D84897E595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18918" y="1370419"/>
                        <a:ext cx="7673975" cy="259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DBB9BCE1-B54F-4AA6-95E4-E18BAEC246F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5" t="9005" r="12799" b="5100"/>
          <a:stretch/>
        </p:blipFill>
        <p:spPr>
          <a:xfrm rot="5400000">
            <a:off x="4700017" y="4267202"/>
            <a:ext cx="8911774" cy="8824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1442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53B68B8C-0FC9-45A6-8268-DB36EBBF4F1D}"/>
              </a:ext>
            </a:extLst>
          </p:cNvPr>
          <p:cNvSpPr/>
          <p:nvPr/>
        </p:nvSpPr>
        <p:spPr>
          <a:xfrm>
            <a:off x="6175763" y="212209"/>
            <a:ext cx="580319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Rate Models</a:t>
            </a:r>
          </a:p>
          <a:p>
            <a:pPr algn="ctr"/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Stability of fixed points</a:t>
            </a:r>
            <a:endParaRPr lang="zh-CN" altLang="en-US" sz="44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B16D266-6528-4065-9D0F-A8CACFB57F48}"/>
              </a:ext>
            </a:extLst>
          </p:cNvPr>
          <p:cNvSpPr/>
          <p:nvPr/>
        </p:nvSpPr>
        <p:spPr>
          <a:xfrm>
            <a:off x="4493796" y="3325524"/>
            <a:ext cx="932421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hlinkClick r:id="rId2"/>
              </a:rPr>
              <a:t>https://github.com/mattgolub/fixed-point-finder</a:t>
            </a:r>
            <a:endParaRPr lang="en-US" altLang="zh-CN" sz="3600" dirty="0"/>
          </a:p>
          <a:p>
            <a:endParaRPr lang="zh-CN" altLang="en-US" sz="36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8D87DAF-6AB3-48B8-9C1F-EEF0FB4B9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7060" y="5156313"/>
            <a:ext cx="83629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2328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52203FD-9A62-46FA-B2BD-F4D990490B49}"/>
              </a:ext>
            </a:extLst>
          </p:cNvPr>
          <p:cNvSpPr/>
          <p:nvPr/>
        </p:nvSpPr>
        <p:spPr>
          <a:xfrm>
            <a:off x="6490753" y="199509"/>
            <a:ext cx="56684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Wilson-Cowan Model </a:t>
            </a:r>
            <a:endParaRPr lang="zh-CN" altLang="en-US" sz="44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C2BD38-5D98-41BD-9E42-793A094D0F71}"/>
              </a:ext>
            </a:extLst>
          </p:cNvPr>
          <p:cNvSpPr/>
          <p:nvPr/>
        </p:nvSpPr>
        <p:spPr>
          <a:xfrm>
            <a:off x="2896784" y="5787440"/>
            <a:ext cx="12234439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How do we model a network with </a:t>
            </a:r>
            <a:r>
              <a:rPr lang="en-US" altLang="zh-CN" sz="44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two interacting</a:t>
            </a:r>
          </a:p>
          <a:p>
            <a:pPr algn="ctr"/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 population of neurons?</a:t>
            </a:r>
          </a:p>
          <a:p>
            <a:pPr algn="ctr"/>
            <a:r>
              <a:rPr lang="en-US" altLang="zh-CN" sz="4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Excitatory</a:t>
            </a:r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altLang="zh-CN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Inhibitory</a:t>
            </a:r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 populations?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3761468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AE2585C-CD59-4D5E-BC25-024BF54341B2}"/>
              </a:ext>
            </a:extLst>
          </p:cNvPr>
          <p:cNvSpPr/>
          <p:nvPr/>
        </p:nvSpPr>
        <p:spPr>
          <a:xfrm>
            <a:off x="6490753" y="199509"/>
            <a:ext cx="56684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Wilson-Cowan Model </a:t>
            </a:r>
            <a:endParaRPr lang="zh-CN" altLang="en-US" sz="44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6DE471D-2396-4D88-805D-ED201776150B}"/>
              </a:ext>
            </a:extLst>
          </p:cNvPr>
          <p:cNvSpPr txBox="1"/>
          <p:nvPr/>
        </p:nvSpPr>
        <p:spPr>
          <a:xfrm>
            <a:off x="10539354" y="12850020"/>
            <a:ext cx="8244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from </a:t>
            </a:r>
            <a:r>
              <a:rPr lang="en-US" altLang="zh-CN" sz="28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neuromatch</a:t>
            </a:r>
            <a:endParaRPr lang="zh-CN" altLang="en-US" sz="2800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C44366D-8F06-4690-9222-9C2496060A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" y="3096419"/>
            <a:ext cx="17964150" cy="750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6697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AE2585C-CD59-4D5E-BC25-024BF54341B2}"/>
              </a:ext>
            </a:extLst>
          </p:cNvPr>
          <p:cNvSpPr/>
          <p:nvPr/>
        </p:nvSpPr>
        <p:spPr>
          <a:xfrm>
            <a:off x="6490753" y="199509"/>
            <a:ext cx="56684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Wilson-Cowan Model </a:t>
            </a:r>
            <a:endParaRPr lang="zh-CN" altLang="en-US" sz="4400" dirty="0"/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6AB58B0A-9E31-440D-88F8-482F06E190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050283"/>
              </p:ext>
            </p:extLst>
          </p:nvPr>
        </p:nvGraphicFramePr>
        <p:xfrm>
          <a:off x="76183" y="2402947"/>
          <a:ext cx="18497550" cy="802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8" name="Equation" r:id="rId3" imgW="2400120" imgH="1041120" progId="Equation.DSMT4">
                  <p:embed/>
                </p:oleObj>
              </mc:Choice>
              <mc:Fallback>
                <p:oleObj name="Equation" r:id="rId3" imgW="2400120" imgH="1041120" progId="Equation.DSMT4">
                  <p:embed/>
                  <p:pic>
                    <p:nvPicPr>
                      <p:cNvPr id="22" name="对象 21">
                        <a:extLst>
                          <a:ext uri="{FF2B5EF4-FFF2-40B4-BE49-F238E27FC236}">
                            <a16:creationId xmlns:a16="http://schemas.microsoft.com/office/drawing/2014/main" id="{D173CF61-47D7-4D55-A56E-D6ADFF6C2B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183" y="2402947"/>
                        <a:ext cx="18497550" cy="802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6EF7B133-2015-43E8-98B9-E60D072CE534}"/>
              </a:ext>
            </a:extLst>
          </p:cNvPr>
          <p:cNvSpPr/>
          <p:nvPr/>
        </p:nvSpPr>
        <p:spPr>
          <a:xfrm>
            <a:off x="5912934" y="1842042"/>
            <a:ext cx="64859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Wilson-Cowan Equations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40249828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AE2585C-CD59-4D5E-BC25-024BF54341B2}"/>
              </a:ext>
            </a:extLst>
          </p:cNvPr>
          <p:cNvSpPr/>
          <p:nvPr/>
        </p:nvSpPr>
        <p:spPr>
          <a:xfrm>
            <a:off x="6490753" y="199509"/>
            <a:ext cx="56684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Wilson-Cowan Model </a:t>
            </a:r>
            <a:endParaRPr lang="zh-CN" altLang="en-US" sz="4400" dirty="0"/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115C2CD9-0DD7-47EE-B395-301AC11D69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460456"/>
              </p:ext>
            </p:extLst>
          </p:nvPr>
        </p:nvGraphicFramePr>
        <p:xfrm>
          <a:off x="2120530" y="1715382"/>
          <a:ext cx="9690100" cy="6265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70" name="Equation" r:id="rId3" imgW="1257120" imgH="812520" progId="Equation.DSMT4">
                  <p:embed/>
                </p:oleObj>
              </mc:Choice>
              <mc:Fallback>
                <p:oleObj name="Equation" r:id="rId3" imgW="1257120" imgH="812520" progId="Equation.DSMT4">
                  <p:embed/>
                  <p:pic>
                    <p:nvPicPr>
                      <p:cNvPr id="3" name="对象 2">
                        <a:extLst>
                          <a:ext uri="{FF2B5EF4-FFF2-40B4-BE49-F238E27FC236}">
                            <a16:creationId xmlns:a16="http://schemas.microsoft.com/office/drawing/2014/main" id="{6AB58B0A-9E31-440D-88F8-482F06E190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20530" y="1715382"/>
                        <a:ext cx="9690100" cy="6265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7398D6F5-91B2-4467-97BE-78FDDC1112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2141" y="7600155"/>
            <a:ext cx="7419975" cy="561022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819FDBC6-9211-4229-86EF-33987E2A70A4}"/>
              </a:ext>
            </a:extLst>
          </p:cNvPr>
          <p:cNvSpPr/>
          <p:nvPr/>
        </p:nvSpPr>
        <p:spPr>
          <a:xfrm>
            <a:off x="3903512" y="9826370"/>
            <a:ext cx="424988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Simulations ==&gt;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19604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AE2585C-CD59-4D5E-BC25-024BF54341B2}"/>
              </a:ext>
            </a:extLst>
          </p:cNvPr>
          <p:cNvSpPr/>
          <p:nvPr/>
        </p:nvSpPr>
        <p:spPr>
          <a:xfrm>
            <a:off x="6490753" y="199509"/>
            <a:ext cx="56684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Wilson-Cowan Model </a:t>
            </a:r>
            <a:endParaRPr lang="zh-CN" altLang="en-US" sz="44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B8727ED-DC81-4CFB-ABA0-32FF0E7CDB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164" y="2286089"/>
            <a:ext cx="17391424" cy="271489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273A7AC-E092-4234-ADF1-672A7C7174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552" y="5559348"/>
            <a:ext cx="9002626" cy="5853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19901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AE2585C-CD59-4D5E-BC25-024BF54341B2}"/>
              </a:ext>
            </a:extLst>
          </p:cNvPr>
          <p:cNvSpPr/>
          <p:nvPr/>
        </p:nvSpPr>
        <p:spPr>
          <a:xfrm>
            <a:off x="6490753" y="199509"/>
            <a:ext cx="56684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Wilson-Cowan Model </a:t>
            </a:r>
            <a:endParaRPr lang="zh-CN" altLang="en-US" sz="44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B8727ED-DC81-4CFB-ABA0-32FF0E7CDB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164" y="2286089"/>
            <a:ext cx="17391424" cy="271489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273A7AC-E092-4234-ADF1-672A7C7174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552" y="5559348"/>
            <a:ext cx="9002626" cy="585310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C06E722-105F-4DB2-8B79-E0F7A2A0C9B6}"/>
              </a:ext>
            </a:extLst>
          </p:cNvPr>
          <p:cNvSpPr/>
          <p:nvPr/>
        </p:nvSpPr>
        <p:spPr>
          <a:xfrm>
            <a:off x="5381965" y="9500853"/>
            <a:ext cx="805543" cy="810741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24D9F96-FC3E-4B73-BE6F-DDD2FFE0F479}"/>
              </a:ext>
            </a:extLst>
          </p:cNvPr>
          <p:cNvSpPr/>
          <p:nvPr/>
        </p:nvSpPr>
        <p:spPr>
          <a:xfrm>
            <a:off x="7920093" y="8690112"/>
            <a:ext cx="805543" cy="810741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884BA6D9-8B6D-445C-843C-D4294E6F2720}"/>
              </a:ext>
            </a:extLst>
          </p:cNvPr>
          <p:cNvCxnSpPr>
            <a:cxnSpLocks/>
          </p:cNvCxnSpPr>
          <p:nvPr/>
        </p:nvCxnSpPr>
        <p:spPr>
          <a:xfrm>
            <a:off x="5723829" y="10311594"/>
            <a:ext cx="1236439" cy="1925691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F449D91B-6725-4B09-94DB-5F41FE6FB702}"/>
              </a:ext>
            </a:extLst>
          </p:cNvPr>
          <p:cNvCxnSpPr>
            <a:cxnSpLocks/>
          </p:cNvCxnSpPr>
          <p:nvPr/>
        </p:nvCxnSpPr>
        <p:spPr>
          <a:xfrm flipH="1">
            <a:off x="6960268" y="9552888"/>
            <a:ext cx="1397861" cy="2684397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3DD57F28-51C0-4C44-8BF5-036103E35033}"/>
              </a:ext>
            </a:extLst>
          </p:cNvPr>
          <p:cNvSpPr txBox="1"/>
          <p:nvPr/>
        </p:nvSpPr>
        <p:spPr>
          <a:xfrm>
            <a:off x="4174890" y="12289320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不动点的稳态点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3BDC6F4-5518-4AF7-9B2B-063F18D6059C}"/>
              </a:ext>
            </a:extLst>
          </p:cNvPr>
          <p:cNvSpPr/>
          <p:nvPr/>
        </p:nvSpPr>
        <p:spPr>
          <a:xfrm>
            <a:off x="1852316" y="4458494"/>
            <a:ext cx="9002626" cy="451962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2945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AE2585C-CD59-4D5E-BC25-024BF54341B2}"/>
              </a:ext>
            </a:extLst>
          </p:cNvPr>
          <p:cNvSpPr/>
          <p:nvPr/>
        </p:nvSpPr>
        <p:spPr>
          <a:xfrm>
            <a:off x="7518042" y="199509"/>
            <a:ext cx="416973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Attractor Model </a:t>
            </a:r>
            <a:endParaRPr lang="zh-CN" altLang="en-US" sz="44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A0C1793-21C2-4E26-B963-C5C95E922D35}"/>
              </a:ext>
            </a:extLst>
          </p:cNvPr>
          <p:cNvSpPr/>
          <p:nvPr/>
        </p:nvSpPr>
        <p:spPr>
          <a:xfrm>
            <a:off x="5773908" y="5510930"/>
            <a:ext cx="74671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understand </a:t>
            </a:r>
            <a:r>
              <a:rPr lang="en-US" altLang="zh-CN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attractor</a:t>
            </a:r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zh-CN" altLang="en-US" sz="44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5E1A86C-50BF-4502-89D2-3F1CFBAB1093}"/>
              </a:ext>
            </a:extLst>
          </p:cNvPr>
          <p:cNvSpPr/>
          <p:nvPr/>
        </p:nvSpPr>
        <p:spPr>
          <a:xfrm>
            <a:off x="5406392" y="7695271"/>
            <a:ext cx="9153525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CMR12"/>
              </a:rPr>
              <a:t>“the mathematical term \attractor"</a:t>
            </a:r>
            <a:br>
              <a:rPr lang="en-US" altLang="zh-CN" sz="3600" dirty="0">
                <a:solidFill>
                  <a:srgbClr val="C00000"/>
                </a:solidFill>
                <a:latin typeface="CMR12"/>
              </a:rPr>
            </a:br>
            <a:r>
              <a:rPr lang="en-US" altLang="zh-CN" sz="3600" dirty="0">
                <a:solidFill>
                  <a:srgbClr val="C00000"/>
                </a:solidFill>
                <a:latin typeface="CMR12"/>
              </a:rPr>
              <a:t>simply means any stable state of a dynamical system, such as a neural network. </a:t>
            </a:r>
          </a:p>
          <a:p>
            <a:endParaRPr lang="en-US" altLang="zh-CN" sz="3600" dirty="0">
              <a:solidFill>
                <a:srgbClr val="C00000"/>
              </a:solidFill>
              <a:latin typeface="CMR12"/>
            </a:endParaRPr>
          </a:p>
          <a:p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latin typeface="CMR12"/>
              </a:rPr>
              <a:t>Xiao-Jing Wang, 2021 in his new book</a:t>
            </a:r>
            <a:br>
              <a:rPr lang="en-US" altLang="zh-CN" sz="3600" dirty="0">
                <a:solidFill>
                  <a:schemeClr val="bg1">
                    <a:lumMod val="50000"/>
                  </a:schemeClr>
                </a:solidFill>
              </a:rPr>
            </a:br>
            <a:endParaRPr lang="zh-CN" altLang="en-US" sz="3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85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AE2585C-CD59-4D5E-BC25-024BF54341B2}"/>
              </a:ext>
            </a:extLst>
          </p:cNvPr>
          <p:cNvSpPr/>
          <p:nvPr/>
        </p:nvSpPr>
        <p:spPr>
          <a:xfrm>
            <a:off x="7518042" y="199509"/>
            <a:ext cx="416973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Attractor Model </a:t>
            </a:r>
            <a:endParaRPr lang="zh-CN" altLang="en-US" sz="440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2FF913D-9FF0-45F3-8209-7DAF91580C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337" y="1050320"/>
            <a:ext cx="15360064" cy="1264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717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2954129-B313-4A95-A72C-9A259596C842}"/>
              </a:ext>
            </a:extLst>
          </p:cNvPr>
          <p:cNvSpPr txBox="1"/>
          <p:nvPr/>
        </p:nvSpPr>
        <p:spPr>
          <a:xfrm>
            <a:off x="1147228" y="5237429"/>
            <a:ext cx="172550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latin typeface="Arial" panose="020B0604020202020204" pitchFamily="34" charset="0"/>
                <a:cs typeface="Arial" panose="020B0604020202020204" pitchFamily="34" charset="0"/>
              </a:rPr>
              <a:t>Let us start from </a:t>
            </a:r>
            <a:r>
              <a:rPr lang="en-US" altLang="zh-CN" sz="6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neuron model</a:t>
            </a:r>
          </a:p>
          <a:p>
            <a:pPr algn="ctr"/>
            <a:r>
              <a:rPr lang="en-US" altLang="zh-CN" sz="66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 model (Leaky Integrate-and-Fire model)</a:t>
            </a:r>
            <a:endParaRPr lang="zh-CN" altLang="en-US" sz="6600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8258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AE2585C-CD59-4D5E-BC25-024BF54341B2}"/>
              </a:ext>
            </a:extLst>
          </p:cNvPr>
          <p:cNvSpPr/>
          <p:nvPr/>
        </p:nvSpPr>
        <p:spPr>
          <a:xfrm>
            <a:off x="5090931" y="199509"/>
            <a:ext cx="100992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Decision-making in an attractor network</a:t>
            </a:r>
            <a:endParaRPr lang="zh-CN" altLang="en-US" sz="440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0767271-51A4-4654-A371-32537F363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54" y="1819540"/>
            <a:ext cx="17942190" cy="1130411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7572CD7-169A-4CB4-BDAC-74F5F7B7E22C}"/>
              </a:ext>
            </a:extLst>
          </p:cNvPr>
          <p:cNvSpPr/>
          <p:nvPr/>
        </p:nvSpPr>
        <p:spPr>
          <a:xfrm>
            <a:off x="13382026" y="12399373"/>
            <a:ext cx="509235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Edmund T. Rolls, 2014</a:t>
            </a:r>
            <a:r>
              <a:rPr lang="en-US" altLang="zh-CN" sz="72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7200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0297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>
            <a:extLst>
              <a:ext uri="{FF2B5EF4-FFF2-40B4-BE49-F238E27FC236}">
                <a16:creationId xmlns:a16="http://schemas.microsoft.com/office/drawing/2014/main" id="{AC5E07D1-19D3-45A3-9253-6C139BD53E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692" y="5416133"/>
            <a:ext cx="11217718" cy="4617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A9AC61D9-7961-40D3-AF19-5691C8FA49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495" y="4736288"/>
            <a:ext cx="6529137" cy="6044007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5E1B94F-8AA5-49B8-A9A9-FF697B3173FA}"/>
              </a:ext>
            </a:extLst>
          </p:cNvPr>
          <p:cNvSpPr txBox="1">
            <a:spLocks/>
          </p:cNvSpPr>
          <p:nvPr/>
        </p:nvSpPr>
        <p:spPr>
          <a:xfrm>
            <a:off x="3333249" y="2339259"/>
            <a:ext cx="13614604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Random moving dot with varies coherence level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1BEB6B-F0AB-4A6E-9075-59A4933BC11D}"/>
              </a:ext>
            </a:extLst>
          </p:cNvPr>
          <p:cNvSpPr/>
          <p:nvPr/>
        </p:nvSpPr>
        <p:spPr>
          <a:xfrm>
            <a:off x="5090931" y="199509"/>
            <a:ext cx="100992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Decision-making in an attractor network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84967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>
            <a:extLst>
              <a:ext uri="{FF2B5EF4-FFF2-40B4-BE49-F238E27FC236}">
                <a16:creationId xmlns:a16="http://schemas.microsoft.com/office/drawing/2014/main" id="{31158644-B378-4054-AA87-790D9C9C8F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468" y="2239703"/>
            <a:ext cx="7213620" cy="2721548"/>
          </a:xfrm>
          <a:prstGeom prst="rect">
            <a:avLst/>
          </a:prstGeom>
        </p:spPr>
      </p:pic>
      <p:sp>
        <p:nvSpPr>
          <p:cNvPr id="16" name="Rectangle 5">
            <a:extLst>
              <a:ext uri="{FF2B5EF4-FFF2-40B4-BE49-F238E27FC236}">
                <a16:creationId xmlns:a16="http://schemas.microsoft.com/office/drawing/2014/main" id="{36EAF7C3-0495-4C67-9738-C7C4FDE5E624}"/>
              </a:ext>
            </a:extLst>
          </p:cNvPr>
          <p:cNvSpPr/>
          <p:nvPr/>
        </p:nvSpPr>
        <p:spPr>
          <a:xfrm>
            <a:off x="686324" y="1184365"/>
            <a:ext cx="433644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44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charset="0"/>
              </a:rPr>
              <a:t>Synaptic variables</a:t>
            </a:r>
            <a:endParaRPr lang="en-US" sz="4400" dirty="0"/>
          </a:p>
        </p:txBody>
      </p:sp>
      <p:pic>
        <p:nvPicPr>
          <p:cNvPr id="17" name="Picture 6">
            <a:extLst>
              <a:ext uri="{FF2B5EF4-FFF2-40B4-BE49-F238E27FC236}">
                <a16:creationId xmlns:a16="http://schemas.microsoft.com/office/drawing/2014/main" id="{D20D3D37-7E43-4C1C-88A6-C043AE40DF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452" y="7209407"/>
            <a:ext cx="9631099" cy="2169852"/>
          </a:xfrm>
          <a:prstGeom prst="rect">
            <a:avLst/>
          </a:prstGeom>
        </p:spPr>
      </p:pic>
      <p:sp>
        <p:nvSpPr>
          <p:cNvPr id="18" name="Rectangle 7">
            <a:extLst>
              <a:ext uri="{FF2B5EF4-FFF2-40B4-BE49-F238E27FC236}">
                <a16:creationId xmlns:a16="http://schemas.microsoft.com/office/drawing/2014/main" id="{5B77E5BB-6399-4553-8CA0-561CC4B29114}"/>
              </a:ext>
            </a:extLst>
          </p:cNvPr>
          <p:cNvSpPr/>
          <p:nvPr/>
        </p:nvSpPr>
        <p:spPr>
          <a:xfrm>
            <a:off x="686324" y="6079828"/>
            <a:ext cx="102242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44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charset="0"/>
              </a:rPr>
              <a:t>Input Current to each population</a:t>
            </a:r>
            <a:endParaRPr lang="en-US" sz="4400" dirty="0"/>
          </a:p>
        </p:txBody>
      </p:sp>
      <p:pic>
        <p:nvPicPr>
          <p:cNvPr id="19" name="Picture 8">
            <a:extLst>
              <a:ext uri="{FF2B5EF4-FFF2-40B4-BE49-F238E27FC236}">
                <a16:creationId xmlns:a16="http://schemas.microsoft.com/office/drawing/2014/main" id="{E17CB389-DEA6-4E98-8D94-DBC608ED59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468" y="10999009"/>
            <a:ext cx="5810658" cy="2375051"/>
          </a:xfrm>
          <a:prstGeom prst="rect">
            <a:avLst/>
          </a:prstGeom>
        </p:spPr>
      </p:pic>
      <p:sp>
        <p:nvSpPr>
          <p:cNvPr id="20" name="Rectangle 9">
            <a:extLst>
              <a:ext uri="{FF2B5EF4-FFF2-40B4-BE49-F238E27FC236}">
                <a16:creationId xmlns:a16="http://schemas.microsoft.com/office/drawing/2014/main" id="{88B545AD-2A62-41B8-83CB-76093B3F7829}"/>
              </a:ext>
            </a:extLst>
          </p:cNvPr>
          <p:cNvSpPr/>
          <p:nvPr/>
        </p:nvSpPr>
        <p:spPr>
          <a:xfrm>
            <a:off x="686324" y="10236199"/>
            <a:ext cx="66223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charset="0"/>
              </a:rPr>
              <a:t>Coherence-dependent inputs</a:t>
            </a:r>
            <a:endParaRPr lang="en-US" sz="4400" dirty="0"/>
          </a:p>
        </p:txBody>
      </p:sp>
      <p:sp>
        <p:nvSpPr>
          <p:cNvPr id="21" name="Rectangle 10">
            <a:extLst>
              <a:ext uri="{FF2B5EF4-FFF2-40B4-BE49-F238E27FC236}">
                <a16:creationId xmlns:a16="http://schemas.microsoft.com/office/drawing/2014/main" id="{9F97D18E-F62F-4D1E-AB98-0710152E2BB4}"/>
              </a:ext>
            </a:extLst>
          </p:cNvPr>
          <p:cNvSpPr/>
          <p:nvPr/>
        </p:nvSpPr>
        <p:spPr>
          <a:xfrm>
            <a:off x="12696948" y="8965272"/>
            <a:ext cx="27703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charset="0"/>
              </a:rPr>
              <a:t>Firing rates</a:t>
            </a:r>
            <a:endParaRPr lang="en-US" sz="4400" dirty="0"/>
          </a:p>
        </p:txBody>
      </p:sp>
      <p:pic>
        <p:nvPicPr>
          <p:cNvPr id="22" name="Picture 11">
            <a:extLst>
              <a:ext uri="{FF2B5EF4-FFF2-40B4-BE49-F238E27FC236}">
                <a16:creationId xmlns:a16="http://schemas.microsoft.com/office/drawing/2014/main" id="{9D1C63FC-4214-4712-B8DC-43B83E34A2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6642" y="9734713"/>
            <a:ext cx="9505171" cy="2451822"/>
          </a:xfrm>
          <a:prstGeom prst="rect">
            <a:avLst/>
          </a:prstGeom>
        </p:spPr>
      </p:pic>
      <p:pic>
        <p:nvPicPr>
          <p:cNvPr id="23" name="Picture 13">
            <a:extLst>
              <a:ext uri="{FF2B5EF4-FFF2-40B4-BE49-F238E27FC236}">
                <a16:creationId xmlns:a16="http://schemas.microsoft.com/office/drawing/2014/main" id="{14EA8ECE-2EE7-4844-B5A5-A15E5CD260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80861" y="1118928"/>
            <a:ext cx="7252645" cy="3902077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35CA8F72-6953-44D7-B339-1210026BFB93}"/>
              </a:ext>
            </a:extLst>
          </p:cNvPr>
          <p:cNvSpPr/>
          <p:nvPr/>
        </p:nvSpPr>
        <p:spPr>
          <a:xfrm>
            <a:off x="5090931" y="199509"/>
            <a:ext cx="100992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Decision-making in an attractor network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73804743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D50F38A-FEA0-480E-95B7-D371A087C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754" y="7153161"/>
            <a:ext cx="8741011" cy="54702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D5AC567-4761-483C-B6F8-09BC49DE1B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753" y="951787"/>
            <a:ext cx="9605495" cy="51679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2C1E591-B9DD-4EDE-B7A4-D7CF99CAD8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91334" y="2649919"/>
            <a:ext cx="4997162" cy="204254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3123CB0-0686-4AFD-9653-937023481F8F}"/>
              </a:ext>
            </a:extLst>
          </p:cNvPr>
          <p:cNvSpPr/>
          <p:nvPr/>
        </p:nvSpPr>
        <p:spPr>
          <a:xfrm>
            <a:off x="10491335" y="1582069"/>
            <a:ext cx="7205819" cy="83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794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charset="0"/>
              </a:rPr>
              <a:t>Coherence-dependent inputs</a:t>
            </a:r>
            <a:endParaRPr lang="en-US" sz="4794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8D798D-4E25-4A41-9137-CDFE791D41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8587" y="7153162"/>
            <a:ext cx="9009962" cy="559358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A50ED81-A4A3-40E3-B04B-3E4E630B6C2F}"/>
              </a:ext>
            </a:extLst>
          </p:cNvPr>
          <p:cNvSpPr/>
          <p:nvPr/>
        </p:nvSpPr>
        <p:spPr>
          <a:xfrm>
            <a:off x="5090931" y="199509"/>
            <a:ext cx="100992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Decision-making in an attractor network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1467525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4B04AEFE-6BDB-4F0F-8F69-176DC79E27DC}"/>
              </a:ext>
            </a:extLst>
          </p:cNvPr>
          <p:cNvSpPr/>
          <p:nvPr/>
        </p:nvSpPr>
        <p:spPr>
          <a:xfrm>
            <a:off x="5090931" y="199509"/>
            <a:ext cx="100992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Decision-making in an attractor network</a:t>
            </a:r>
            <a:endParaRPr lang="zh-CN" altLang="en-US" sz="440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04C38B0-E2BA-4216-ABAA-531A6A9D44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915" y="1189282"/>
            <a:ext cx="12594431" cy="12309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66744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F00233EC-0DC1-AF48-A898-B7ECF553FE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813" y="4174207"/>
            <a:ext cx="5926069" cy="325530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2E5AB91-2BD9-574D-B87B-74BBC4736F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855" y="7454181"/>
            <a:ext cx="1572758" cy="140669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1CD1C22-61CC-A840-A614-5957D24CD4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9020" y="7514284"/>
            <a:ext cx="1284002" cy="1470567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55029501-00AB-B348-B191-0C65006EFF53}"/>
              </a:ext>
            </a:extLst>
          </p:cNvPr>
          <p:cNvSpPr/>
          <p:nvPr/>
        </p:nvSpPr>
        <p:spPr>
          <a:xfrm>
            <a:off x="3787234" y="358596"/>
            <a:ext cx="113562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794"/>
            <a:r>
              <a:rPr lang="en-US" sz="4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 models of decision-making</a:t>
            </a:r>
          </a:p>
          <a:p>
            <a:pPr algn="ctr" defTabSz="457794"/>
            <a:r>
              <a:rPr lang="en-US" sz="4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(in simple explanation)</a:t>
            </a:r>
            <a:endParaRPr lang="en-CN" sz="4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44132C2-F19D-524D-94BB-09C1E8DD2048}"/>
              </a:ext>
            </a:extLst>
          </p:cNvPr>
          <p:cNvSpPr/>
          <p:nvPr/>
        </p:nvSpPr>
        <p:spPr>
          <a:xfrm>
            <a:off x="1905847" y="2515996"/>
            <a:ext cx="75595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794"/>
            <a:r>
              <a:rPr lang="en-US" sz="3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Biophysically-realistic attractor model with spiking neurons </a:t>
            </a:r>
            <a:endParaRPr lang="en-US" sz="3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16A602A-BC9E-7644-B9F2-C8C00D04611B}"/>
              </a:ext>
            </a:extLst>
          </p:cNvPr>
          <p:cNvSpPr/>
          <p:nvPr/>
        </p:nvSpPr>
        <p:spPr>
          <a:xfrm>
            <a:off x="12846588" y="2542793"/>
            <a:ext cx="3783577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794"/>
            <a:r>
              <a:rPr lang="en-US" sz="3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 drift diffusion decision model</a:t>
            </a:r>
            <a:endParaRPr lang="en-US" sz="3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CF1E2A5-E7D3-0047-A06A-F1B7E4188855}"/>
              </a:ext>
            </a:extLst>
          </p:cNvPr>
          <p:cNvSpPr/>
          <p:nvPr/>
        </p:nvSpPr>
        <p:spPr>
          <a:xfrm>
            <a:off x="14418563" y="9205448"/>
            <a:ext cx="267981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794"/>
            <a:endParaRPr lang="en-US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794"/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adapted from </a:t>
            </a:r>
          </a:p>
          <a:p>
            <a:pPr defTabSz="457794"/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Ratcliff and </a:t>
            </a:r>
            <a:r>
              <a:rPr lang="en-US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McKoon</a:t>
            </a: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2008 </a:t>
            </a:r>
          </a:p>
          <a:p>
            <a:pPr defTabSz="457794"/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Neural computation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6AA8BC4-FF60-0546-8135-68A7A487B99A}"/>
              </a:ext>
            </a:extLst>
          </p:cNvPr>
          <p:cNvSpPr/>
          <p:nvPr/>
        </p:nvSpPr>
        <p:spPr>
          <a:xfrm>
            <a:off x="3497171" y="9744057"/>
            <a:ext cx="3290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794"/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adapted from Rolls et al., 2010, Journal of Neurophysiol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ogy</a:t>
            </a:r>
            <a:endParaRPr lang="en-US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2A01FE82-D789-4147-A912-0417A4D639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016" y="3875374"/>
            <a:ext cx="8502797" cy="3638910"/>
          </a:xfrm>
          <a:prstGeom prst="rect">
            <a:avLst/>
          </a:prstGeom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B98B8A5F-5AF4-F842-AB47-A884C2D7CE03}"/>
              </a:ext>
            </a:extLst>
          </p:cNvPr>
          <p:cNvSpPr/>
          <p:nvPr/>
        </p:nvSpPr>
        <p:spPr>
          <a:xfrm>
            <a:off x="11148276" y="7532442"/>
            <a:ext cx="65405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794"/>
            <a:r>
              <a:rPr lang="en-US" sz="28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First-passage time of a Wiener process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1678224-0DEF-0C4A-8594-CD2AF6A45C4A}"/>
              </a:ext>
            </a:extLst>
          </p:cNvPr>
          <p:cNvSpPr/>
          <p:nvPr/>
        </p:nvSpPr>
        <p:spPr>
          <a:xfrm>
            <a:off x="5747750" y="11144015"/>
            <a:ext cx="89906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794"/>
            <a:r>
              <a:rPr lang="en-US" sz="3600" dirty="0">
                <a:solidFill>
                  <a:prstClr val="white"/>
                </a:solidFill>
                <a:highlight>
                  <a:srgbClr val="0000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Q1: Will attractor network fit data better?</a:t>
            </a:r>
          </a:p>
        </p:txBody>
      </p:sp>
    </p:spTree>
    <p:extLst>
      <p:ext uri="{BB962C8B-B14F-4D97-AF65-F5344CB8AC3E}">
        <p14:creationId xmlns:p14="http://schemas.microsoft.com/office/powerpoint/2010/main" val="4101335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47" grpId="0"/>
      <p:bldP spid="48" grpId="0"/>
      <p:bldP spid="49" grpId="0"/>
      <p:bldP spid="51" grpId="0"/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27AFCC1A-9F45-A342-BD3A-9009C0040F60}"/>
              </a:ext>
            </a:extLst>
          </p:cNvPr>
          <p:cNvSpPr/>
          <p:nvPr/>
        </p:nvSpPr>
        <p:spPr>
          <a:xfrm>
            <a:off x="2070083" y="12199248"/>
            <a:ext cx="15654860" cy="523901"/>
          </a:xfrm>
          <a:prstGeom prst="rect">
            <a:avLst/>
          </a:prstGeom>
          <a:solidFill>
            <a:srgbClr val="0000FF"/>
          </a:solidFill>
        </p:spPr>
        <p:txBody>
          <a:bodyPr wrap="square">
            <a:spAutoFit/>
          </a:bodyPr>
          <a:lstStyle/>
          <a:p>
            <a:pPr defTabSz="457794"/>
            <a:r>
              <a:rPr lang="en-US" sz="2804" dirty="0">
                <a:solidFill>
                  <a:prstClr val="white"/>
                </a:solidFill>
                <a:highlight>
                  <a:srgbClr val="0000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Q2: Will the simulated fMRI BOLD signal show higher activation for higher value choices?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E08B7CD-1345-1040-860A-B3E37EC272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0095" y="5244025"/>
            <a:ext cx="3689327" cy="664642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F66B1AD-AFE5-A543-8D6B-C8B4A229E3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7514" y="3330223"/>
            <a:ext cx="6566806" cy="2207332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EEAA627C-B701-3046-AEF3-9A86374BD24A}"/>
              </a:ext>
            </a:extLst>
          </p:cNvPr>
          <p:cNvSpPr/>
          <p:nvPr/>
        </p:nvSpPr>
        <p:spPr>
          <a:xfrm>
            <a:off x="11168958" y="11729633"/>
            <a:ext cx="2218877" cy="3216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794"/>
            <a:r>
              <a:rPr lang="en-US" sz="149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Knutson et al., 2005, JN</a:t>
            </a:r>
            <a:endParaRPr lang="en-CN" sz="149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6D4DC46-9EA4-AD4C-BC5C-35CE40467304}"/>
              </a:ext>
            </a:extLst>
          </p:cNvPr>
          <p:cNvSpPr/>
          <p:nvPr/>
        </p:nvSpPr>
        <p:spPr>
          <a:xfrm>
            <a:off x="-1386411" y="234741"/>
            <a:ext cx="2172447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794"/>
            <a:r>
              <a:rPr lang="en-US" sz="4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fMRI BOLD (blood oxygen level-dependent) signal may </a:t>
            </a:r>
          </a:p>
          <a:p>
            <a:pPr algn="ctr" defTabSz="457794"/>
            <a:r>
              <a:rPr lang="en-US" sz="4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reflect the total synaptic activity in an area 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77B6193C-4D02-B543-9149-58283C5DBF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3980" y="2070277"/>
            <a:ext cx="4621137" cy="5699939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D89516D2-61BA-5846-B799-136870BD6823}"/>
              </a:ext>
            </a:extLst>
          </p:cNvPr>
          <p:cNvSpPr/>
          <p:nvPr/>
        </p:nvSpPr>
        <p:spPr>
          <a:xfrm>
            <a:off x="1489867" y="7585309"/>
            <a:ext cx="5166547" cy="369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794"/>
            <a:r>
              <a:rPr lang="en-US" sz="1802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adapted from </a:t>
            </a:r>
            <a:r>
              <a:rPr lang="en-US" sz="1802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Cakan</a:t>
            </a:r>
            <a:r>
              <a:rPr lang="en-US" sz="1802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al., 2021, </a:t>
            </a:r>
            <a:r>
              <a:rPr lang="en-US" sz="1802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BioRxiv</a:t>
            </a:r>
            <a:endParaRPr lang="en-US" sz="1802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C5258B19-4342-0646-A93F-F5A033B91D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7166" y="8728050"/>
            <a:ext cx="7689423" cy="2289321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5BC4F6B4-AD7D-5041-9DB5-0DAA5176337D}"/>
              </a:ext>
            </a:extLst>
          </p:cNvPr>
          <p:cNvSpPr/>
          <p:nvPr/>
        </p:nvSpPr>
        <p:spPr>
          <a:xfrm>
            <a:off x="1555822" y="11310026"/>
            <a:ext cx="5850278" cy="369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794"/>
            <a:r>
              <a:rPr lang="en-US" sz="1802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adapted from Wong and Wang et al., 2006, JN</a:t>
            </a:r>
          </a:p>
        </p:txBody>
      </p:sp>
    </p:spTree>
    <p:extLst>
      <p:ext uri="{BB962C8B-B14F-4D97-AF65-F5344CB8AC3E}">
        <p14:creationId xmlns:p14="http://schemas.microsoft.com/office/powerpoint/2010/main" val="357172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862A89-E016-5A44-8B2A-19A7C9EA74A1}"/>
              </a:ext>
            </a:extLst>
          </p:cNvPr>
          <p:cNvSpPr/>
          <p:nvPr/>
        </p:nvSpPr>
        <p:spPr>
          <a:xfrm>
            <a:off x="-1" y="1698277"/>
            <a:ext cx="18311813" cy="666238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794"/>
            <a:endParaRPr lang="en-CN" sz="1802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6467FB0-4506-7A4B-8CDF-DFF8429ECF69}"/>
              </a:ext>
            </a:extLst>
          </p:cNvPr>
          <p:cNvSpPr/>
          <p:nvPr/>
        </p:nvSpPr>
        <p:spPr>
          <a:xfrm>
            <a:off x="8232819" y="1717342"/>
            <a:ext cx="1725857" cy="647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794"/>
            <a:r>
              <a:rPr lang="en-US" sz="3605" b="1" dirty="0">
                <a:solidFill>
                  <a:prstClr val="white"/>
                </a:solidFill>
                <a:latin typeface="Avenir Medium" panose="02000503020000020003" pitchFamily="2" charset="0"/>
              </a:rPr>
              <a:t>Method</a:t>
            </a:r>
            <a:endParaRPr lang="en-CN" sz="3605" b="1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05A7D4A-9DAB-EF40-8231-21449E882E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50" y="6058448"/>
            <a:ext cx="3793746" cy="143130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F924C95-EEE4-7F48-9D40-08E1381A6C7B}"/>
              </a:ext>
            </a:extLst>
          </p:cNvPr>
          <p:cNvSpPr/>
          <p:nvPr/>
        </p:nvSpPr>
        <p:spPr>
          <a:xfrm>
            <a:off x="368788" y="5238510"/>
            <a:ext cx="2449690" cy="462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794"/>
            <a:r>
              <a:rPr lang="en-US" altLang="en-US" sz="2403" dirty="0">
                <a:solidFill>
                  <a:srgbClr val="4472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charset="0"/>
              </a:rPr>
              <a:t>Synaptic variables</a:t>
            </a:r>
            <a:endParaRPr lang="en-US" sz="2403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72FD395-2312-6644-A220-F9F18DBF29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118" y="8515303"/>
            <a:ext cx="4045787" cy="911501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AD747B6-D52E-1F48-BC73-6798BE4A8CE3}"/>
              </a:ext>
            </a:extLst>
          </p:cNvPr>
          <p:cNvSpPr/>
          <p:nvPr/>
        </p:nvSpPr>
        <p:spPr>
          <a:xfrm>
            <a:off x="368789" y="7695702"/>
            <a:ext cx="4202448" cy="462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794"/>
            <a:r>
              <a:rPr lang="en-US" altLang="en-US" sz="2403" dirty="0">
                <a:solidFill>
                  <a:srgbClr val="4472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charset="0"/>
              </a:rPr>
              <a:t>Input Current to each population</a:t>
            </a:r>
            <a:endParaRPr lang="en-US" sz="2403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4BA681B-3D88-0E40-8F81-FDA6F5AB17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1794" y="5768098"/>
            <a:ext cx="2505024" cy="1023904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91734461-99EA-5945-AEA0-25512B028C5E}"/>
              </a:ext>
            </a:extLst>
          </p:cNvPr>
          <p:cNvSpPr/>
          <p:nvPr/>
        </p:nvSpPr>
        <p:spPr>
          <a:xfrm>
            <a:off x="5261794" y="5232796"/>
            <a:ext cx="3698449" cy="462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794"/>
            <a:r>
              <a:rPr lang="en-US" sz="2403" dirty="0">
                <a:solidFill>
                  <a:srgbClr val="4472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charset="0"/>
              </a:rPr>
              <a:t>Coherence-dependent inputs</a:t>
            </a:r>
            <a:endParaRPr lang="en-US" sz="2403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0B69166-4A78-7440-8E1D-69DAF0D6D540}"/>
              </a:ext>
            </a:extLst>
          </p:cNvPr>
          <p:cNvSpPr/>
          <p:nvPr/>
        </p:nvSpPr>
        <p:spPr>
          <a:xfrm>
            <a:off x="5186769" y="7101183"/>
            <a:ext cx="1595781" cy="462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794"/>
            <a:r>
              <a:rPr lang="en-US" sz="2403" dirty="0">
                <a:solidFill>
                  <a:srgbClr val="4472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charset="0"/>
              </a:rPr>
              <a:t>Firing rates</a:t>
            </a:r>
            <a:endParaRPr lang="en-US" sz="2403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F5394A5-1429-1943-BC85-6D0912931F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9105" y="7640678"/>
            <a:ext cx="4179566" cy="107810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3240DF9-42ED-B049-ADD3-BB7488A102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61598" y="2431236"/>
            <a:ext cx="4815132" cy="2590643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F8C57CE1-DCD9-D545-80E0-3834CD3D4927}"/>
              </a:ext>
            </a:extLst>
          </p:cNvPr>
          <p:cNvSpPr/>
          <p:nvPr/>
        </p:nvSpPr>
        <p:spPr>
          <a:xfrm>
            <a:off x="285649" y="10620130"/>
            <a:ext cx="4045787" cy="647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794"/>
            <a:r>
              <a:rPr lang="en-US" sz="1802" dirty="0">
                <a:solidFill>
                  <a:srgbClr val="C00000"/>
                </a:solidFill>
                <a:latin typeface="Avenir Light" panose="020B0402020203020204" pitchFamily="34" charset="77"/>
              </a:rPr>
              <a:t>Figure and Equation were adopted from the CCN 2021 tutorial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0D0A22-D1DC-6B49-8FB7-1ED6F5AF01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67382" y="5732416"/>
            <a:ext cx="5249025" cy="3412274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DF2BA17-9FB9-C844-A128-E6AEF3947EC9}"/>
              </a:ext>
            </a:extLst>
          </p:cNvPr>
          <p:cNvCxnSpPr>
            <a:cxnSpLocks/>
          </p:cNvCxnSpPr>
          <p:nvPr/>
        </p:nvCxnSpPr>
        <p:spPr>
          <a:xfrm>
            <a:off x="11037798" y="7367742"/>
            <a:ext cx="6047034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BE354465-E5C7-0844-A914-7673228EA4FB}"/>
              </a:ext>
            </a:extLst>
          </p:cNvPr>
          <p:cNvSpPr txBox="1"/>
          <p:nvPr/>
        </p:nvSpPr>
        <p:spPr>
          <a:xfrm>
            <a:off x="10477365" y="7023438"/>
            <a:ext cx="1120867" cy="369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794"/>
            <a:r>
              <a:rPr lang="en-CN" sz="1802" dirty="0">
                <a:solidFill>
                  <a:srgbClr val="ED7D31"/>
                </a:solidFill>
                <a:latin typeface="Calibri" panose="020F0502020204030204"/>
              </a:rPr>
              <a:t>Threshold</a:t>
            </a:r>
          </a:p>
        </p:txBody>
      </p:sp>
    </p:spTree>
    <p:extLst>
      <p:ext uri="{BB962C8B-B14F-4D97-AF65-F5344CB8AC3E}">
        <p14:creationId xmlns:p14="http://schemas.microsoft.com/office/powerpoint/2010/main" val="233182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DDB93B2-B164-CF42-AF79-A490AFA8D145}"/>
              </a:ext>
            </a:extLst>
          </p:cNvPr>
          <p:cNvSpPr/>
          <p:nvPr/>
        </p:nvSpPr>
        <p:spPr>
          <a:xfrm>
            <a:off x="-1" y="1698277"/>
            <a:ext cx="18311813" cy="666238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794"/>
            <a:endParaRPr lang="en-CN" sz="1802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296955-541A-5145-88A8-A843E9B5F312}"/>
              </a:ext>
            </a:extLst>
          </p:cNvPr>
          <p:cNvSpPr/>
          <p:nvPr/>
        </p:nvSpPr>
        <p:spPr>
          <a:xfrm>
            <a:off x="8232819" y="1717342"/>
            <a:ext cx="1725857" cy="647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794"/>
            <a:r>
              <a:rPr lang="en-US" sz="3605" b="1" dirty="0">
                <a:solidFill>
                  <a:prstClr val="white"/>
                </a:solidFill>
                <a:latin typeface="Avenir Medium" panose="02000503020000020003" pitchFamily="2" charset="0"/>
              </a:rPr>
              <a:t>Method</a:t>
            </a:r>
            <a:endParaRPr lang="en-CN" sz="3605" b="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7B86ED-3F41-F048-8609-6BDEE2275B94}"/>
              </a:ext>
            </a:extLst>
          </p:cNvPr>
          <p:cNvSpPr txBox="1"/>
          <p:nvPr/>
        </p:nvSpPr>
        <p:spPr>
          <a:xfrm>
            <a:off x="2900763" y="2853514"/>
            <a:ext cx="2367123" cy="647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794"/>
            <a:r>
              <a:rPr lang="en-CN" sz="3605" dirty="0">
                <a:solidFill>
                  <a:prstClr val="black"/>
                </a:solidFill>
                <a:latin typeface="Avenir Book" panose="02000503020000020003" pitchFamily="2" charset="0"/>
              </a:rPr>
              <a:t>In each trial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13886C-B7C1-BC43-828C-BE2781CCD9D1}"/>
              </a:ext>
            </a:extLst>
          </p:cNvPr>
          <p:cNvSpPr txBox="1"/>
          <p:nvPr/>
        </p:nvSpPr>
        <p:spPr>
          <a:xfrm>
            <a:off x="1249436" y="4690871"/>
            <a:ext cx="8433164" cy="955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794"/>
            <a:r>
              <a:rPr lang="en-US" sz="2804" dirty="0">
                <a:solidFill>
                  <a:prstClr val="black"/>
                </a:solidFill>
                <a:latin typeface="Avenir Book" panose="02000503020000020003" pitchFamily="2" charset="0"/>
              </a:rPr>
              <a:t>C</a:t>
            </a:r>
            <a:r>
              <a:rPr lang="en-CN" sz="2804" dirty="0">
                <a:solidFill>
                  <a:prstClr val="black"/>
                </a:solidFill>
                <a:latin typeface="Avenir Book" panose="02000503020000020003" pitchFamily="2" charset="0"/>
              </a:rPr>
              <a:t>alculated the subjective value for choice1</a:t>
            </a:r>
          </a:p>
          <a:p>
            <a:pPr defTabSz="457794"/>
            <a:r>
              <a:rPr lang="en-US" sz="2804" dirty="0">
                <a:solidFill>
                  <a:prstClr val="black"/>
                </a:solidFill>
                <a:latin typeface="Avenir Book" panose="02000503020000020003" pitchFamily="2" charset="0"/>
              </a:rPr>
              <a:t>a</a:t>
            </a:r>
            <a:r>
              <a:rPr lang="en-CN" sz="2804" dirty="0">
                <a:solidFill>
                  <a:prstClr val="black"/>
                </a:solidFill>
                <a:latin typeface="Avenir Book" panose="02000503020000020003" pitchFamily="2" charset="0"/>
              </a:rPr>
              <a:t>nd choice 2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396358D-6BBC-914E-B318-02A7A7C76AA5}"/>
              </a:ext>
            </a:extLst>
          </p:cNvPr>
          <p:cNvCxnSpPr>
            <a:cxnSpLocks/>
          </p:cNvCxnSpPr>
          <p:nvPr/>
        </p:nvCxnSpPr>
        <p:spPr>
          <a:xfrm>
            <a:off x="9119346" y="2973773"/>
            <a:ext cx="0" cy="8741065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3711D084-49E7-454A-8274-98C5ABFEE5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527" y="3700481"/>
            <a:ext cx="8160761" cy="99442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D01D18B-B579-BC49-9228-EEE5EF4B8421}"/>
              </a:ext>
            </a:extLst>
          </p:cNvPr>
          <p:cNvSpPr txBox="1"/>
          <p:nvPr/>
        </p:nvSpPr>
        <p:spPr>
          <a:xfrm>
            <a:off x="1249436" y="5923974"/>
            <a:ext cx="8433164" cy="955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794"/>
            <a:r>
              <a:rPr lang="en-US" sz="2804" dirty="0">
                <a:solidFill>
                  <a:prstClr val="black"/>
                </a:solidFill>
                <a:latin typeface="Avenir Book" panose="02000503020000020003" pitchFamily="2" charset="0"/>
              </a:rPr>
              <a:t>C</a:t>
            </a:r>
            <a:r>
              <a:rPr lang="en-CN" sz="2804" dirty="0">
                <a:solidFill>
                  <a:prstClr val="black"/>
                </a:solidFill>
                <a:latin typeface="Avenir Book" panose="02000503020000020003" pitchFamily="2" charset="0"/>
              </a:rPr>
              <a:t>alculated the subjective value </a:t>
            </a:r>
            <a:r>
              <a:rPr lang="en-US" sz="2804" dirty="0">
                <a:solidFill>
                  <a:prstClr val="black"/>
                </a:solidFill>
                <a:latin typeface="Avenir Book" panose="02000503020000020003" pitchFamily="2" charset="0"/>
              </a:rPr>
              <a:t>difference</a:t>
            </a:r>
          </a:p>
          <a:p>
            <a:pPr defTabSz="457794"/>
            <a:r>
              <a:rPr lang="en-US" sz="2804" dirty="0">
                <a:solidFill>
                  <a:prstClr val="black"/>
                </a:solidFill>
                <a:latin typeface="Avenir Book" panose="02000503020000020003" pitchFamily="2" charset="0"/>
              </a:rPr>
              <a:t>(V1-V2)</a:t>
            </a:r>
            <a:endParaRPr lang="en-CN" sz="2804" dirty="0">
              <a:solidFill>
                <a:prstClr val="black"/>
              </a:solidFill>
              <a:latin typeface="Avenir Book" panose="02000503020000020003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8DBC426-3F99-F84D-A000-20CA18AAF223}"/>
              </a:ext>
            </a:extLst>
          </p:cNvPr>
          <p:cNvSpPr txBox="1"/>
          <p:nvPr/>
        </p:nvSpPr>
        <p:spPr>
          <a:xfrm>
            <a:off x="1249436" y="7363317"/>
            <a:ext cx="8433164" cy="523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794"/>
            <a:r>
              <a:rPr lang="en-US" sz="2804" dirty="0">
                <a:solidFill>
                  <a:prstClr val="black"/>
                </a:solidFill>
                <a:latin typeface="Avenir Book" panose="02000503020000020003" pitchFamily="2" charset="0"/>
              </a:rPr>
              <a:t>Setting the c’ = value difference</a:t>
            </a:r>
            <a:endParaRPr lang="en-CN" sz="2804" dirty="0">
              <a:solidFill>
                <a:prstClr val="black"/>
              </a:solidFill>
              <a:latin typeface="Avenir Book" panose="02000503020000020003" pitchFamily="2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7DE6295-DB16-3A48-9D70-6F311988DC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9435" y="8906514"/>
            <a:ext cx="2505024" cy="1023904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AC9AE7B5-A634-4449-97F3-E8855446A444}"/>
              </a:ext>
            </a:extLst>
          </p:cNvPr>
          <p:cNvSpPr/>
          <p:nvPr/>
        </p:nvSpPr>
        <p:spPr>
          <a:xfrm>
            <a:off x="1249436" y="8371212"/>
            <a:ext cx="3698449" cy="462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794"/>
            <a:r>
              <a:rPr lang="en-US" sz="2403" dirty="0">
                <a:solidFill>
                  <a:srgbClr val="4472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charset="0"/>
              </a:rPr>
              <a:t>Coherence-dependent inputs</a:t>
            </a:r>
            <a:endParaRPr lang="en-US" sz="2403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E6058A4-D2F1-754D-9633-52028C0D07CF}"/>
              </a:ext>
            </a:extLst>
          </p:cNvPr>
          <p:cNvSpPr txBox="1"/>
          <p:nvPr/>
        </p:nvSpPr>
        <p:spPr>
          <a:xfrm>
            <a:off x="11003152" y="2854927"/>
            <a:ext cx="3347576" cy="29317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794"/>
            <a:r>
              <a:rPr lang="en-CN" sz="3605" dirty="0">
                <a:solidFill>
                  <a:prstClr val="black"/>
                </a:solidFill>
                <a:latin typeface="Avenir Book" panose="02000503020000020003" pitchFamily="2" charset="0"/>
              </a:rPr>
              <a:t>Free parameters:</a:t>
            </a:r>
          </a:p>
          <a:p>
            <a:pPr defTabSz="457794"/>
            <a:endParaRPr lang="en-CN" sz="3605" dirty="0">
              <a:solidFill>
                <a:prstClr val="black"/>
              </a:solidFill>
              <a:latin typeface="Avenir Book" panose="02000503020000020003" pitchFamily="2" charset="0"/>
            </a:endParaRPr>
          </a:p>
          <a:p>
            <a:pPr defTabSz="457794"/>
            <a:r>
              <a:rPr lang="en-US" sz="2804" i="1" dirty="0">
                <a:solidFill>
                  <a:srgbClr val="C00000"/>
                </a:solidFill>
                <a:latin typeface="Avenir Book" panose="02000503020000020003" pitchFamily="2" charset="0"/>
              </a:rPr>
              <a:t>L</a:t>
            </a:r>
            <a:r>
              <a:rPr lang="en-CN" sz="2804" i="1" dirty="0">
                <a:solidFill>
                  <a:srgbClr val="C00000"/>
                </a:solidFill>
                <a:latin typeface="Avenir Book" panose="02000503020000020003" pitchFamily="2" charset="0"/>
              </a:rPr>
              <a:t>earning-rate</a:t>
            </a:r>
          </a:p>
          <a:p>
            <a:pPr defTabSz="457794"/>
            <a:r>
              <a:rPr lang="en-CN" sz="2804" i="1" dirty="0">
                <a:solidFill>
                  <a:srgbClr val="C00000"/>
                </a:solidFill>
                <a:latin typeface="Avenir Book" panose="02000503020000020003" pitchFamily="2" charset="0"/>
              </a:rPr>
              <a:t>JE</a:t>
            </a:r>
          </a:p>
          <a:p>
            <a:pPr defTabSz="457794"/>
            <a:r>
              <a:rPr lang="en-CN" sz="2804" i="1" dirty="0">
                <a:solidFill>
                  <a:srgbClr val="C00000"/>
                </a:solidFill>
                <a:latin typeface="Avenir Book" panose="02000503020000020003" pitchFamily="2" charset="0"/>
              </a:rPr>
              <a:t>JI</a:t>
            </a:r>
          </a:p>
          <a:p>
            <a:pPr defTabSz="457794"/>
            <a:r>
              <a:rPr lang="en-CN" sz="2804" i="1" dirty="0">
                <a:solidFill>
                  <a:srgbClr val="C00000"/>
                </a:solidFill>
                <a:latin typeface="Avenir Book" panose="02000503020000020003" pitchFamily="2" charset="0"/>
              </a:rPr>
              <a:t>Threshold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FB3E331-5537-F642-8CA4-B288F81DDFC6}"/>
              </a:ext>
            </a:extLst>
          </p:cNvPr>
          <p:cNvSpPr txBox="1"/>
          <p:nvPr/>
        </p:nvSpPr>
        <p:spPr>
          <a:xfrm>
            <a:off x="9762555" y="7107135"/>
            <a:ext cx="6566938" cy="23144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794"/>
            <a:r>
              <a:rPr lang="en-US" sz="3605" dirty="0">
                <a:solidFill>
                  <a:prstClr val="black"/>
                </a:solidFill>
                <a:latin typeface="Avenir Book" panose="02000503020000020003" pitchFamily="2" charset="0"/>
              </a:rPr>
              <a:t>Get the RT and choice in each trial</a:t>
            </a:r>
          </a:p>
          <a:p>
            <a:pPr defTabSz="457794"/>
            <a:endParaRPr lang="en-US" sz="3605" i="1" dirty="0">
              <a:solidFill>
                <a:srgbClr val="C00000"/>
              </a:solidFill>
              <a:latin typeface="Avenir Book" panose="02000503020000020003" pitchFamily="2" charset="0"/>
            </a:endParaRPr>
          </a:p>
          <a:p>
            <a:pPr defTabSz="457794"/>
            <a:r>
              <a:rPr lang="en-US" sz="3605" i="1" dirty="0">
                <a:solidFill>
                  <a:prstClr val="black"/>
                </a:solidFill>
                <a:latin typeface="Avenir Book" panose="02000503020000020003" pitchFamily="2" charset="0"/>
              </a:rPr>
              <a:t>Minimize the point-wise difference</a:t>
            </a:r>
          </a:p>
          <a:p>
            <a:pPr defTabSz="457794"/>
            <a:r>
              <a:rPr lang="en-US" sz="3605" i="1" dirty="0">
                <a:solidFill>
                  <a:prstClr val="black"/>
                </a:solidFill>
                <a:latin typeface="Avenir Book" panose="02000503020000020003" pitchFamily="2" charset="0"/>
              </a:rPr>
              <a:t>Between RT and modeled-RT</a:t>
            </a:r>
            <a:endParaRPr lang="en-CN" sz="2804" i="1" dirty="0">
              <a:solidFill>
                <a:prstClr val="black"/>
              </a:solidFill>
              <a:latin typeface="Avenir Boo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5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14" grpId="0"/>
      <p:bldP spid="16" grpId="0"/>
      <p:bldP spid="17" grpId="0"/>
      <p:bldP spid="1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DDB93B2-B164-CF42-AF79-A490AFA8D145}"/>
              </a:ext>
            </a:extLst>
          </p:cNvPr>
          <p:cNvSpPr/>
          <p:nvPr/>
        </p:nvSpPr>
        <p:spPr>
          <a:xfrm>
            <a:off x="-1" y="1698277"/>
            <a:ext cx="18311813" cy="666238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794"/>
            <a:endParaRPr lang="en-CN" sz="1802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296955-541A-5145-88A8-A843E9B5F312}"/>
              </a:ext>
            </a:extLst>
          </p:cNvPr>
          <p:cNvSpPr/>
          <p:nvPr/>
        </p:nvSpPr>
        <p:spPr>
          <a:xfrm>
            <a:off x="8232819" y="1717342"/>
            <a:ext cx="1725857" cy="647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794"/>
            <a:r>
              <a:rPr lang="en-US" sz="3605" b="1" dirty="0">
                <a:solidFill>
                  <a:prstClr val="white"/>
                </a:solidFill>
                <a:latin typeface="Avenir Medium" panose="02000503020000020003" pitchFamily="2" charset="0"/>
              </a:rPr>
              <a:t>Method</a:t>
            </a:r>
            <a:endParaRPr lang="en-CN" sz="3605" b="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E687285-BD49-904F-93B3-8F57AF89E771}"/>
              </a:ext>
            </a:extLst>
          </p:cNvPr>
          <p:cNvSpPr/>
          <p:nvPr/>
        </p:nvSpPr>
        <p:spPr>
          <a:xfrm>
            <a:off x="5820785" y="2736686"/>
            <a:ext cx="6049457" cy="7095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794"/>
            <a:r>
              <a:rPr lang="en-US" sz="4005" b="1" dirty="0">
                <a:solidFill>
                  <a:prstClr val="black"/>
                </a:solidFill>
                <a:latin typeface="Avenir Medium" panose="02000503020000020003" pitchFamily="2" charset="0"/>
              </a:rPr>
              <a:t>Experimental task and Data</a:t>
            </a:r>
            <a:endParaRPr lang="en-CN" sz="4005" b="1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417F30-DC7D-8A4A-8421-2EB44DF2E9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680" y="3973371"/>
            <a:ext cx="9090098" cy="56147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B826247-64C9-0248-B218-564E0764C5FE}"/>
              </a:ext>
            </a:extLst>
          </p:cNvPr>
          <p:cNvSpPr/>
          <p:nvPr/>
        </p:nvSpPr>
        <p:spPr>
          <a:xfrm>
            <a:off x="10437733" y="5571129"/>
            <a:ext cx="6921865" cy="2557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794"/>
            <a:r>
              <a:rPr lang="en-US" sz="3204" dirty="0">
                <a:solidFill>
                  <a:prstClr val="black"/>
                </a:solidFill>
                <a:latin typeface="Avenir" panose="02000503020000020003" pitchFamily="2" charset="0"/>
              </a:rPr>
              <a:t>Reversal learning task with 225 trials</a:t>
            </a:r>
          </a:p>
          <a:p>
            <a:pPr algn="ctr" defTabSz="457794"/>
            <a:endParaRPr lang="en-US" sz="3204" dirty="0">
              <a:solidFill>
                <a:prstClr val="black"/>
              </a:solidFill>
              <a:latin typeface="Avenir" panose="02000503020000020003" pitchFamily="2" charset="0"/>
            </a:endParaRPr>
          </a:p>
          <a:p>
            <a:pPr algn="ctr" defTabSz="457794"/>
            <a:endParaRPr lang="en-US" sz="3204" dirty="0">
              <a:solidFill>
                <a:prstClr val="black"/>
              </a:solidFill>
              <a:latin typeface="Avenir" panose="02000503020000020003" pitchFamily="2" charset="0"/>
            </a:endParaRPr>
          </a:p>
          <a:p>
            <a:pPr algn="ctr" defTabSz="457794"/>
            <a:r>
              <a:rPr lang="en-US" sz="3204" dirty="0">
                <a:solidFill>
                  <a:prstClr val="black"/>
                </a:solidFill>
                <a:latin typeface="Avenir" panose="02000503020000020003" pitchFamily="2" charset="0"/>
              </a:rPr>
              <a:t>Try all the analysis mentioned above in 5 participants</a:t>
            </a:r>
            <a:endParaRPr lang="en-CN" sz="3204" dirty="0">
              <a:solidFill>
                <a:prstClr val="black"/>
              </a:solidFill>
              <a:latin typeface="Avenir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6831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8072912-DA61-439F-B81C-15C28E664A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794581"/>
            <a:ext cx="18311813" cy="101093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60B6972-146D-4347-A610-7076A301E277}"/>
              </a:ext>
            </a:extLst>
          </p:cNvPr>
          <p:cNvSpPr txBox="1"/>
          <p:nvPr/>
        </p:nvSpPr>
        <p:spPr>
          <a:xfrm>
            <a:off x="10539354" y="12850020"/>
            <a:ext cx="8244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from </a:t>
            </a:r>
            <a:r>
              <a:rPr lang="en-US" altLang="zh-CN" sz="2800" i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neuromatch</a:t>
            </a:r>
            <a:endParaRPr lang="zh-CN" altLang="en-US" sz="2800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61A855-29C4-4E88-98C3-06311A64459B}"/>
              </a:ext>
            </a:extLst>
          </p:cNvPr>
          <p:cNvSpPr txBox="1"/>
          <p:nvPr/>
        </p:nvSpPr>
        <p:spPr>
          <a:xfrm>
            <a:off x="3066264" y="463796"/>
            <a:ext cx="12179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latin typeface="Arial" panose="020B0604020202020204" pitchFamily="34" charset="0"/>
                <a:cs typeface="Arial" panose="020B0604020202020204" pitchFamily="34" charset="0"/>
              </a:rPr>
              <a:t>Brief introduction to </a:t>
            </a:r>
            <a:r>
              <a:rPr lang="en-US" altLang="zh-CN" sz="4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Neurons and Synapses</a:t>
            </a:r>
            <a:endParaRPr lang="zh-CN" altLang="en-US" sz="4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40081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862A89-E016-5A44-8B2A-19A7C9EA74A1}"/>
              </a:ext>
            </a:extLst>
          </p:cNvPr>
          <p:cNvSpPr/>
          <p:nvPr/>
        </p:nvSpPr>
        <p:spPr>
          <a:xfrm>
            <a:off x="-1" y="1698277"/>
            <a:ext cx="18311813" cy="666238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794"/>
            <a:endParaRPr lang="en-CN" sz="1802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6467FB0-4506-7A4B-8CDF-DFF8429ECF69}"/>
              </a:ext>
            </a:extLst>
          </p:cNvPr>
          <p:cNvSpPr/>
          <p:nvPr/>
        </p:nvSpPr>
        <p:spPr>
          <a:xfrm>
            <a:off x="8232819" y="1717342"/>
            <a:ext cx="1563294" cy="647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794"/>
            <a:r>
              <a:rPr lang="en-US" sz="3605" b="1" dirty="0">
                <a:solidFill>
                  <a:prstClr val="white"/>
                </a:solidFill>
                <a:latin typeface="Avenir Medium" panose="02000503020000020003" pitchFamily="2" charset="0"/>
              </a:rPr>
              <a:t>Results</a:t>
            </a:r>
            <a:endParaRPr lang="en-CN" sz="3605" b="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D26E7-3AAF-C04A-9118-941723216DA7}"/>
              </a:ext>
            </a:extLst>
          </p:cNvPr>
          <p:cNvSpPr/>
          <p:nvPr/>
        </p:nvSpPr>
        <p:spPr>
          <a:xfrm>
            <a:off x="5091378" y="2736686"/>
            <a:ext cx="7182650" cy="7095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794"/>
            <a:r>
              <a:rPr lang="en-US" sz="4005" b="1" dirty="0">
                <a:solidFill>
                  <a:prstClr val="black"/>
                </a:solidFill>
                <a:latin typeface="Avenir Medium" panose="02000503020000020003" pitchFamily="2" charset="0"/>
              </a:rPr>
              <a:t>Fitted response time and choices</a:t>
            </a:r>
            <a:endParaRPr lang="en-CN" sz="4005" b="1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73F3F82-AF33-1348-A6C8-3BA625EF43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2684" y="3709823"/>
            <a:ext cx="8044225" cy="64353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AD05A7B-4861-8141-BC0E-F9B4D1999B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0788" y="3616957"/>
            <a:ext cx="6464624" cy="646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65555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862A89-E016-5A44-8B2A-19A7C9EA74A1}"/>
              </a:ext>
            </a:extLst>
          </p:cNvPr>
          <p:cNvSpPr/>
          <p:nvPr/>
        </p:nvSpPr>
        <p:spPr>
          <a:xfrm>
            <a:off x="-1" y="1698277"/>
            <a:ext cx="18311813" cy="666238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794"/>
            <a:endParaRPr lang="en-CN" sz="1802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6467FB0-4506-7A4B-8CDF-DFF8429ECF69}"/>
              </a:ext>
            </a:extLst>
          </p:cNvPr>
          <p:cNvSpPr/>
          <p:nvPr/>
        </p:nvSpPr>
        <p:spPr>
          <a:xfrm>
            <a:off x="8232819" y="1717342"/>
            <a:ext cx="1563294" cy="647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794"/>
            <a:r>
              <a:rPr lang="en-US" sz="3605" b="1" dirty="0">
                <a:solidFill>
                  <a:prstClr val="white"/>
                </a:solidFill>
                <a:latin typeface="Avenir Medium" panose="02000503020000020003" pitchFamily="2" charset="0"/>
              </a:rPr>
              <a:t>Results</a:t>
            </a:r>
            <a:endParaRPr lang="en-CN" sz="3605" b="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D26E7-3AAF-C04A-9118-941723216DA7}"/>
              </a:ext>
            </a:extLst>
          </p:cNvPr>
          <p:cNvSpPr/>
          <p:nvPr/>
        </p:nvSpPr>
        <p:spPr>
          <a:xfrm>
            <a:off x="5091378" y="2736686"/>
            <a:ext cx="8112833" cy="7095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794"/>
            <a:r>
              <a:rPr lang="en-US" sz="4005" b="1" dirty="0">
                <a:solidFill>
                  <a:prstClr val="black"/>
                </a:solidFill>
                <a:latin typeface="Avenir Medium" panose="02000503020000020003" pitchFamily="2" charset="0"/>
              </a:rPr>
              <a:t>Compared with previous DDM model</a:t>
            </a:r>
            <a:endParaRPr lang="en-CN" sz="4005" b="1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013C885-73C9-3248-9261-ADCF77D985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453" y="3973033"/>
            <a:ext cx="8198393" cy="667179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FF9F9DE-EA8C-5147-93AD-57B8ED463439}"/>
              </a:ext>
            </a:extLst>
          </p:cNvPr>
          <p:cNvSpPr/>
          <p:nvPr/>
        </p:nvSpPr>
        <p:spPr>
          <a:xfrm>
            <a:off x="5091378" y="11034125"/>
            <a:ext cx="9725045" cy="585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794"/>
            <a:r>
              <a:rPr lang="en-US" sz="3204" dirty="0">
                <a:solidFill>
                  <a:prstClr val="black"/>
                </a:solidFill>
                <a:latin typeface="Avenir Medium" panose="02000503020000020003" pitchFamily="2" charset="0"/>
              </a:rPr>
              <a:t>Wining model (1 out of 12 alternative models)</a:t>
            </a:r>
            <a:endParaRPr lang="en-CN" sz="3204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100C192-BA30-0A4A-941E-56F4D3FA17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813"/>
          <a:stretch/>
        </p:blipFill>
        <p:spPr>
          <a:xfrm>
            <a:off x="10112749" y="4707591"/>
            <a:ext cx="6504809" cy="5427031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3C74187-EF5E-B442-BBC1-AE52E083E2E2}"/>
              </a:ext>
            </a:extLst>
          </p:cNvPr>
          <p:cNvSpPr/>
          <p:nvPr/>
        </p:nvSpPr>
        <p:spPr>
          <a:xfrm>
            <a:off x="10516550" y="4003643"/>
            <a:ext cx="6504809" cy="46226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457794"/>
            <a:r>
              <a:rPr lang="en-CN" sz="2403" dirty="0">
                <a:solidFill>
                  <a:prstClr val="black"/>
                </a:solidFill>
                <a:latin typeface="Avenir Book" panose="02000503020000020003" pitchFamily="2" charset="0"/>
              </a:rPr>
              <a:t>Rescorla-Wagner Diffusion decision model</a:t>
            </a:r>
          </a:p>
        </p:txBody>
      </p:sp>
    </p:spTree>
    <p:extLst>
      <p:ext uri="{BB962C8B-B14F-4D97-AF65-F5344CB8AC3E}">
        <p14:creationId xmlns:p14="http://schemas.microsoft.com/office/powerpoint/2010/main" val="372335775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8EA615B-4E33-D847-B808-93BE78A12031}"/>
              </a:ext>
            </a:extLst>
          </p:cNvPr>
          <p:cNvSpPr/>
          <p:nvPr/>
        </p:nvSpPr>
        <p:spPr>
          <a:xfrm>
            <a:off x="-1" y="1698277"/>
            <a:ext cx="18311813" cy="666238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794"/>
            <a:endParaRPr lang="en-CN" sz="1802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9BEFB56-1DA2-9D4E-996C-3E897649762C}"/>
              </a:ext>
            </a:extLst>
          </p:cNvPr>
          <p:cNvSpPr/>
          <p:nvPr/>
        </p:nvSpPr>
        <p:spPr>
          <a:xfrm>
            <a:off x="8232819" y="1717342"/>
            <a:ext cx="1563294" cy="647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794"/>
            <a:r>
              <a:rPr lang="en-US" sz="3605" b="1" dirty="0">
                <a:solidFill>
                  <a:prstClr val="white"/>
                </a:solidFill>
                <a:latin typeface="Avenir Medium" panose="02000503020000020003" pitchFamily="2" charset="0"/>
              </a:rPr>
              <a:t>Results</a:t>
            </a:r>
            <a:endParaRPr lang="en-CN" sz="3605" b="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E96837D-7F95-E94E-BC0C-F2A7BDAEF39D}"/>
              </a:ext>
            </a:extLst>
          </p:cNvPr>
          <p:cNvSpPr/>
          <p:nvPr/>
        </p:nvSpPr>
        <p:spPr>
          <a:xfrm>
            <a:off x="5091378" y="2736686"/>
            <a:ext cx="8112833" cy="7095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794"/>
            <a:r>
              <a:rPr lang="en-US" sz="4005" b="1" dirty="0">
                <a:solidFill>
                  <a:prstClr val="black"/>
                </a:solidFill>
                <a:latin typeface="Avenir Medium" panose="02000503020000020003" pitchFamily="2" charset="0"/>
              </a:rPr>
              <a:t>Compared with previous DDM model</a:t>
            </a:r>
            <a:endParaRPr lang="en-CN" sz="4005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23FFAB-EA08-A843-BE63-5BC41F29E8C9}"/>
              </a:ext>
            </a:extLst>
          </p:cNvPr>
          <p:cNvSpPr/>
          <p:nvPr/>
        </p:nvSpPr>
        <p:spPr>
          <a:xfrm>
            <a:off x="1838973" y="10723384"/>
            <a:ext cx="6504809" cy="46226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457794"/>
            <a:r>
              <a:rPr lang="en-CN" sz="2403" dirty="0">
                <a:solidFill>
                  <a:prstClr val="black"/>
                </a:solidFill>
                <a:latin typeface="Avenir Book" panose="02000503020000020003" pitchFamily="2" charset="0"/>
              </a:rPr>
              <a:t>Rescorla-Wagner Diffusion decision model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F47CB38-07C4-2B43-A22B-AE8ECDF4B7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088" y="5167766"/>
            <a:ext cx="8999597" cy="55556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244A052-6043-3B41-B3D5-A22BFE93C1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3299" y="4239541"/>
            <a:ext cx="6464624" cy="646462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95E29EE-58FD-B947-A166-26BD72D59138}"/>
              </a:ext>
            </a:extLst>
          </p:cNvPr>
          <p:cNvSpPr/>
          <p:nvPr/>
        </p:nvSpPr>
        <p:spPr>
          <a:xfrm>
            <a:off x="5613610" y="6266072"/>
            <a:ext cx="3912075" cy="20191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794"/>
            <a:endParaRPr lang="en-CN" sz="1802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F1B470-AE12-3548-ACEE-78FA40724E63}"/>
              </a:ext>
            </a:extLst>
          </p:cNvPr>
          <p:cNvSpPr/>
          <p:nvPr/>
        </p:nvSpPr>
        <p:spPr>
          <a:xfrm>
            <a:off x="11583477" y="10723384"/>
            <a:ext cx="6504809" cy="46226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457794"/>
            <a:r>
              <a:rPr lang="en-US" sz="2403" dirty="0">
                <a:solidFill>
                  <a:prstClr val="black"/>
                </a:solidFill>
                <a:latin typeface="Avenir Book" panose="02000503020000020003" pitchFamily="2" charset="0"/>
              </a:rPr>
              <a:t>V</a:t>
            </a:r>
            <a:r>
              <a:rPr lang="en-CN" sz="2403" dirty="0">
                <a:solidFill>
                  <a:prstClr val="black"/>
                </a:solidFill>
                <a:latin typeface="Avenir Book" panose="02000503020000020003" pitchFamily="2" charset="0"/>
              </a:rPr>
              <a:t>alue-based attractor model</a:t>
            </a:r>
          </a:p>
        </p:txBody>
      </p:sp>
    </p:spTree>
    <p:extLst>
      <p:ext uri="{BB962C8B-B14F-4D97-AF65-F5344CB8AC3E}">
        <p14:creationId xmlns:p14="http://schemas.microsoft.com/office/powerpoint/2010/main" val="333109211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862A89-E016-5A44-8B2A-19A7C9EA74A1}"/>
              </a:ext>
            </a:extLst>
          </p:cNvPr>
          <p:cNvSpPr/>
          <p:nvPr/>
        </p:nvSpPr>
        <p:spPr>
          <a:xfrm>
            <a:off x="-1" y="1698277"/>
            <a:ext cx="18311813" cy="666238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794"/>
            <a:endParaRPr lang="en-CN" sz="1802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6467FB0-4506-7A4B-8CDF-DFF8429ECF69}"/>
              </a:ext>
            </a:extLst>
          </p:cNvPr>
          <p:cNvSpPr/>
          <p:nvPr/>
        </p:nvSpPr>
        <p:spPr>
          <a:xfrm>
            <a:off x="7358525" y="1717342"/>
            <a:ext cx="4490012" cy="647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794"/>
            <a:r>
              <a:rPr lang="en-US" sz="3605" b="1" dirty="0">
                <a:solidFill>
                  <a:prstClr val="white"/>
                </a:solidFill>
                <a:latin typeface="Avenir Medium" panose="02000503020000020003" pitchFamily="2" charset="0"/>
              </a:rPr>
              <a:t>Simulated BOLD signal</a:t>
            </a:r>
            <a:endParaRPr lang="en-CN" sz="3605" b="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7262DC2-AB22-9745-BEED-911E08BD36E0}"/>
              </a:ext>
            </a:extLst>
          </p:cNvPr>
          <p:cNvSpPr/>
          <p:nvPr/>
        </p:nvSpPr>
        <p:spPr>
          <a:xfrm>
            <a:off x="14444246" y="10642788"/>
            <a:ext cx="3595724" cy="1203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457794"/>
            <a:r>
              <a:rPr lang="en-US" sz="2403" i="1" dirty="0">
                <a:solidFill>
                  <a:prstClr val="black"/>
                </a:solidFill>
                <a:latin typeface="Avenir Book Oblique" panose="02000503020000020003" pitchFamily="2" charset="0"/>
              </a:rPr>
              <a:t>Glover, 1999</a:t>
            </a:r>
          </a:p>
          <a:p>
            <a:pPr algn="r" defTabSz="457794"/>
            <a:r>
              <a:rPr lang="en-US" sz="2403" i="1" dirty="0">
                <a:solidFill>
                  <a:prstClr val="black"/>
                </a:solidFill>
                <a:latin typeface="Avenir Book Oblique" panose="02000503020000020003" pitchFamily="2" charset="0"/>
              </a:rPr>
              <a:t>Rolls, 2013</a:t>
            </a:r>
          </a:p>
          <a:p>
            <a:pPr algn="r" defTabSz="457794"/>
            <a:r>
              <a:rPr lang="en-US" sz="2403" i="1" dirty="0">
                <a:solidFill>
                  <a:prstClr val="black"/>
                </a:solidFill>
                <a:latin typeface="Avenir Book Oblique" panose="02000503020000020003" pitchFamily="2" charset="0"/>
              </a:rPr>
              <a:t>Deco, Rolls &amp; Horwitz, 2004</a:t>
            </a:r>
            <a:endParaRPr lang="en-CN" sz="2403" i="1" dirty="0">
              <a:solidFill>
                <a:prstClr val="black"/>
              </a:solidFill>
              <a:latin typeface="Avenir Book Oblique" panose="02000503020000020003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2C38BB1-2BE4-E942-B1B3-50C1DEA370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20385"/>
            <a:ext cx="9295173" cy="61999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B2599E-76B2-B944-BC9F-A8C9832BFA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5906" y="3520385"/>
            <a:ext cx="8321707" cy="312630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10BF0BB-83A6-6B42-9C23-327FEC453F68}"/>
              </a:ext>
            </a:extLst>
          </p:cNvPr>
          <p:cNvSpPr/>
          <p:nvPr/>
        </p:nvSpPr>
        <p:spPr>
          <a:xfrm>
            <a:off x="9916064" y="2638529"/>
            <a:ext cx="7516781" cy="83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794"/>
            <a:r>
              <a:rPr lang="en-US" sz="2403" dirty="0">
                <a:solidFill>
                  <a:srgbClr val="C00000"/>
                </a:solidFill>
                <a:latin typeface="Avenir Book" panose="02000503020000020003" pitchFamily="2" charset="0"/>
              </a:rPr>
              <a:t>A good fit of the </a:t>
            </a:r>
            <a:r>
              <a:rPr lang="en-US" sz="2403" dirty="0" err="1">
                <a:solidFill>
                  <a:srgbClr val="C00000"/>
                </a:solidFill>
                <a:latin typeface="Avenir Book" panose="02000503020000020003" pitchFamily="2" charset="0"/>
              </a:rPr>
              <a:t>haemodynamical</a:t>
            </a:r>
            <a:r>
              <a:rPr lang="en-US" sz="2403" dirty="0">
                <a:solidFill>
                  <a:srgbClr val="C00000"/>
                </a:solidFill>
                <a:latin typeface="Avenir Book" panose="02000503020000020003" pitchFamily="2" charset="0"/>
              </a:rPr>
              <a:t> response h(t) can be achieved by the following analytic function: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9BFED8-8779-0748-8D27-3C4E2395BD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3531" y="6524492"/>
            <a:ext cx="7426457" cy="146240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6EF2AE1-C0A2-894E-ADB8-92741335C96E}"/>
              </a:ext>
            </a:extLst>
          </p:cNvPr>
          <p:cNvSpPr/>
          <p:nvPr/>
        </p:nvSpPr>
        <p:spPr>
          <a:xfrm>
            <a:off x="9960833" y="8423912"/>
            <a:ext cx="7516781" cy="3420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794"/>
            <a:r>
              <a:rPr lang="en-US" sz="2403" dirty="0">
                <a:solidFill>
                  <a:srgbClr val="C00000"/>
                </a:solidFill>
                <a:latin typeface="Avenir Book" panose="02000503020000020003" pitchFamily="2" charset="0"/>
              </a:rPr>
              <a:t>The parameters utilized for the </a:t>
            </a:r>
            <a:r>
              <a:rPr lang="en-US" sz="2403" dirty="0" err="1">
                <a:solidFill>
                  <a:srgbClr val="C00000"/>
                </a:solidFill>
                <a:latin typeface="Avenir Book" panose="02000503020000020003" pitchFamily="2" charset="0"/>
              </a:rPr>
              <a:t>haemodynamic</a:t>
            </a:r>
            <a:r>
              <a:rPr lang="en-US" sz="2403" dirty="0">
                <a:solidFill>
                  <a:srgbClr val="C00000"/>
                </a:solidFill>
                <a:latin typeface="Avenir Book" panose="02000503020000020003" pitchFamily="2" charset="0"/>
              </a:rPr>
              <a:t> standard response (h(t)) were taken from Glover, 1999</a:t>
            </a:r>
          </a:p>
          <a:p>
            <a:pPr defTabSz="457794"/>
            <a:r>
              <a:rPr lang="en-US" sz="2403" dirty="0">
                <a:solidFill>
                  <a:srgbClr val="C00000"/>
                </a:solidFill>
                <a:latin typeface="Avenir Book" panose="02000503020000020003" pitchFamily="2" charset="0"/>
              </a:rPr>
              <a:t>  </a:t>
            </a:r>
          </a:p>
          <a:p>
            <a:pPr defTabSz="457794"/>
            <a:r>
              <a:rPr lang="en-US" sz="2403" dirty="0">
                <a:solidFill>
                  <a:prstClr val="black"/>
                </a:solidFill>
                <a:latin typeface="Avenir Book" panose="02000503020000020003" pitchFamily="2" charset="0"/>
              </a:rPr>
              <a:t>n1 = 6.0</a:t>
            </a:r>
          </a:p>
          <a:p>
            <a:pPr defTabSz="457794"/>
            <a:r>
              <a:rPr lang="en-US" sz="2403" dirty="0">
                <a:solidFill>
                  <a:prstClr val="black"/>
                </a:solidFill>
                <a:latin typeface="Avenir Book" panose="02000503020000020003" pitchFamily="2" charset="0"/>
              </a:rPr>
              <a:t>t1 = 0.9s</a:t>
            </a:r>
          </a:p>
          <a:p>
            <a:pPr defTabSz="457794"/>
            <a:r>
              <a:rPr lang="en-US" sz="2403" dirty="0">
                <a:solidFill>
                  <a:prstClr val="black"/>
                </a:solidFill>
                <a:latin typeface="Avenir Book" panose="02000503020000020003" pitchFamily="2" charset="0"/>
              </a:rPr>
              <a:t>n2 = 12.0</a:t>
            </a:r>
          </a:p>
          <a:p>
            <a:pPr defTabSz="457794"/>
            <a:r>
              <a:rPr lang="en-US" sz="2403" dirty="0">
                <a:solidFill>
                  <a:prstClr val="black"/>
                </a:solidFill>
                <a:latin typeface="Avenir Book" panose="02000503020000020003" pitchFamily="2" charset="0"/>
              </a:rPr>
              <a:t>t2 = 0.9s</a:t>
            </a:r>
          </a:p>
          <a:p>
            <a:pPr defTabSz="457794"/>
            <a:r>
              <a:rPr lang="en-US" sz="2403" dirty="0">
                <a:solidFill>
                  <a:prstClr val="black"/>
                </a:solidFill>
                <a:latin typeface="Avenir Book" panose="02000503020000020003" pitchFamily="2" charset="0"/>
              </a:rPr>
              <a:t>a2 = 0.2 </a:t>
            </a:r>
          </a:p>
          <a:p>
            <a:pPr defTabSz="457794"/>
            <a:endParaRPr lang="en-US" sz="2403" dirty="0">
              <a:solidFill>
                <a:prstClr val="black"/>
              </a:solidFill>
              <a:latin typeface="Avenir Boo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50383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862A89-E016-5A44-8B2A-19A7C9EA74A1}"/>
              </a:ext>
            </a:extLst>
          </p:cNvPr>
          <p:cNvSpPr/>
          <p:nvPr/>
        </p:nvSpPr>
        <p:spPr>
          <a:xfrm>
            <a:off x="-1" y="1698277"/>
            <a:ext cx="18311813" cy="666238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794"/>
            <a:endParaRPr lang="en-CN" sz="1802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6467FB0-4506-7A4B-8CDF-DFF8429ECF69}"/>
              </a:ext>
            </a:extLst>
          </p:cNvPr>
          <p:cNvSpPr/>
          <p:nvPr/>
        </p:nvSpPr>
        <p:spPr>
          <a:xfrm>
            <a:off x="5502918" y="1717342"/>
            <a:ext cx="6609697" cy="647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794"/>
            <a:r>
              <a:rPr lang="en-US" sz="3605" b="1" dirty="0">
                <a:solidFill>
                  <a:prstClr val="white"/>
                </a:solidFill>
                <a:latin typeface="Avenir Medium" panose="02000503020000020003" pitchFamily="2" charset="0"/>
              </a:rPr>
              <a:t>Revised Method and New Results</a:t>
            </a:r>
            <a:endParaRPr lang="en-CN" sz="3605" b="1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F19F00-123F-864F-BF6E-81A3F55F7C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210" y="4345147"/>
            <a:ext cx="8273235" cy="500824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E8E1AA0-8A5F-5B46-A742-E34FC736A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9347" y="3296777"/>
            <a:ext cx="9851755" cy="788140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64C48B8-2D3A-034A-9B16-52EBBD55DE15}"/>
              </a:ext>
            </a:extLst>
          </p:cNvPr>
          <p:cNvSpPr txBox="1"/>
          <p:nvPr/>
        </p:nvSpPr>
        <p:spPr>
          <a:xfrm>
            <a:off x="10987087" y="6664363"/>
            <a:ext cx="534816" cy="369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794"/>
            <a:r>
              <a:rPr lang="en-US" sz="1802" dirty="0">
                <a:solidFill>
                  <a:prstClr val="black"/>
                </a:solidFill>
                <a:latin typeface="Calibri" panose="020F0502020204030204"/>
              </a:rPr>
              <a:t>1&gt;2</a:t>
            </a:r>
            <a:endParaRPr lang="en-CN" sz="1802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D312B0-19CB-834D-9D19-729AFD20FE28}"/>
              </a:ext>
            </a:extLst>
          </p:cNvPr>
          <p:cNvSpPr txBox="1"/>
          <p:nvPr/>
        </p:nvSpPr>
        <p:spPr>
          <a:xfrm>
            <a:off x="13113514" y="6849269"/>
            <a:ext cx="534816" cy="369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794"/>
            <a:r>
              <a:rPr lang="en-US" sz="1802" dirty="0">
                <a:solidFill>
                  <a:prstClr val="black"/>
                </a:solidFill>
                <a:latin typeface="Calibri" panose="020F0502020204030204"/>
              </a:rPr>
              <a:t>1&gt;2</a:t>
            </a:r>
            <a:endParaRPr lang="en-CN" sz="1802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23D7ED-3CFC-5B48-A9A4-80D9423382F1}"/>
              </a:ext>
            </a:extLst>
          </p:cNvPr>
          <p:cNvSpPr txBox="1"/>
          <p:nvPr/>
        </p:nvSpPr>
        <p:spPr>
          <a:xfrm>
            <a:off x="12401491" y="8717750"/>
            <a:ext cx="534816" cy="369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794"/>
            <a:r>
              <a:rPr lang="en-US" sz="1802" dirty="0">
                <a:solidFill>
                  <a:prstClr val="black"/>
                </a:solidFill>
                <a:latin typeface="Calibri" panose="020F0502020204030204"/>
              </a:rPr>
              <a:t>2&gt;1</a:t>
            </a:r>
            <a:endParaRPr lang="en-CN" sz="1802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D29254-E922-4B4E-87FF-4B5395DFD738}"/>
              </a:ext>
            </a:extLst>
          </p:cNvPr>
          <p:cNvSpPr txBox="1"/>
          <p:nvPr/>
        </p:nvSpPr>
        <p:spPr>
          <a:xfrm>
            <a:off x="14623083" y="6849269"/>
            <a:ext cx="534816" cy="369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794"/>
            <a:r>
              <a:rPr lang="en-US" sz="1802" dirty="0">
                <a:solidFill>
                  <a:prstClr val="black"/>
                </a:solidFill>
                <a:latin typeface="Calibri" panose="020F0502020204030204"/>
              </a:rPr>
              <a:t>1&gt;2</a:t>
            </a:r>
            <a:endParaRPr lang="en-CN" sz="1802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5B850C-089C-C84E-B17D-5C6F69E8E009}"/>
              </a:ext>
            </a:extLst>
          </p:cNvPr>
          <p:cNvSpPr txBox="1"/>
          <p:nvPr/>
        </p:nvSpPr>
        <p:spPr>
          <a:xfrm>
            <a:off x="13911060" y="8717750"/>
            <a:ext cx="534816" cy="369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794"/>
            <a:r>
              <a:rPr lang="en-US" sz="1802" dirty="0">
                <a:solidFill>
                  <a:prstClr val="black"/>
                </a:solidFill>
                <a:latin typeface="Calibri" panose="020F0502020204030204"/>
              </a:rPr>
              <a:t>2&gt;1</a:t>
            </a:r>
            <a:endParaRPr lang="en-CN" sz="1802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8219EC-0F71-EB48-82C5-1CB19C84A2AC}"/>
              </a:ext>
            </a:extLst>
          </p:cNvPr>
          <p:cNvSpPr txBox="1"/>
          <p:nvPr/>
        </p:nvSpPr>
        <p:spPr>
          <a:xfrm>
            <a:off x="16094701" y="6850064"/>
            <a:ext cx="534816" cy="369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794"/>
            <a:r>
              <a:rPr lang="en-US" sz="1802" dirty="0">
                <a:solidFill>
                  <a:prstClr val="black"/>
                </a:solidFill>
                <a:latin typeface="Calibri" panose="020F0502020204030204"/>
              </a:rPr>
              <a:t>1&gt;2</a:t>
            </a:r>
            <a:endParaRPr lang="en-CN" sz="1802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EC26C1-2AA3-E043-AF5A-D69DD852CD43}"/>
              </a:ext>
            </a:extLst>
          </p:cNvPr>
          <p:cNvSpPr txBox="1"/>
          <p:nvPr/>
        </p:nvSpPr>
        <p:spPr>
          <a:xfrm>
            <a:off x="15382678" y="8718545"/>
            <a:ext cx="534816" cy="369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794"/>
            <a:r>
              <a:rPr lang="en-US" sz="1802" dirty="0">
                <a:solidFill>
                  <a:prstClr val="black"/>
                </a:solidFill>
                <a:latin typeface="Calibri" panose="020F0502020204030204"/>
              </a:rPr>
              <a:t>2&gt;1</a:t>
            </a:r>
            <a:endParaRPr lang="en-CN" sz="1802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6487436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862A89-E016-5A44-8B2A-19A7C9EA74A1}"/>
              </a:ext>
            </a:extLst>
          </p:cNvPr>
          <p:cNvSpPr/>
          <p:nvPr/>
        </p:nvSpPr>
        <p:spPr>
          <a:xfrm>
            <a:off x="-1" y="1698277"/>
            <a:ext cx="18311813" cy="666238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794"/>
            <a:endParaRPr lang="en-CN" sz="1802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6467FB0-4506-7A4B-8CDF-DFF8429ECF69}"/>
              </a:ext>
            </a:extLst>
          </p:cNvPr>
          <p:cNvSpPr/>
          <p:nvPr/>
        </p:nvSpPr>
        <p:spPr>
          <a:xfrm>
            <a:off x="5502918" y="1717342"/>
            <a:ext cx="6609697" cy="647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794"/>
            <a:r>
              <a:rPr lang="en-US" sz="3605" b="1" dirty="0">
                <a:solidFill>
                  <a:prstClr val="white"/>
                </a:solidFill>
                <a:latin typeface="Avenir Medium" panose="02000503020000020003" pitchFamily="2" charset="0"/>
              </a:rPr>
              <a:t>Revised Method and New Results</a:t>
            </a:r>
            <a:endParaRPr lang="en-CN" sz="3605" b="1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F19F00-123F-864F-BF6E-81A3F55F7C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210" y="4345147"/>
            <a:ext cx="8273235" cy="500824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E8E1AA0-8A5F-5B46-A742-E34FC736A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9347" y="3296777"/>
            <a:ext cx="9851755" cy="788140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64C48B8-2D3A-034A-9B16-52EBBD55DE15}"/>
              </a:ext>
            </a:extLst>
          </p:cNvPr>
          <p:cNvSpPr txBox="1"/>
          <p:nvPr/>
        </p:nvSpPr>
        <p:spPr>
          <a:xfrm>
            <a:off x="10987087" y="6664363"/>
            <a:ext cx="534816" cy="369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794"/>
            <a:r>
              <a:rPr lang="en-US" sz="1802" dirty="0">
                <a:solidFill>
                  <a:prstClr val="black"/>
                </a:solidFill>
                <a:highlight>
                  <a:srgbClr val="FFFF00"/>
                </a:highlight>
                <a:latin typeface="Calibri" panose="020F0502020204030204"/>
              </a:rPr>
              <a:t>1&gt;2</a:t>
            </a:r>
            <a:endParaRPr lang="en-CN" sz="1802" dirty="0">
              <a:solidFill>
                <a:prstClr val="black"/>
              </a:solidFill>
              <a:highlight>
                <a:srgbClr val="FFFF00"/>
              </a:highlight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D312B0-19CB-834D-9D19-729AFD20FE28}"/>
              </a:ext>
            </a:extLst>
          </p:cNvPr>
          <p:cNvSpPr txBox="1"/>
          <p:nvPr/>
        </p:nvSpPr>
        <p:spPr>
          <a:xfrm>
            <a:off x="13113514" y="6849269"/>
            <a:ext cx="534816" cy="369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794"/>
            <a:r>
              <a:rPr lang="en-US" sz="1802" dirty="0">
                <a:solidFill>
                  <a:prstClr val="black"/>
                </a:solidFill>
                <a:highlight>
                  <a:srgbClr val="FFFF00"/>
                </a:highlight>
                <a:latin typeface="Calibri" panose="020F0502020204030204"/>
              </a:rPr>
              <a:t>1&gt;2</a:t>
            </a:r>
            <a:endParaRPr lang="en-CN" sz="1802" dirty="0">
              <a:solidFill>
                <a:prstClr val="black"/>
              </a:solidFill>
              <a:highlight>
                <a:srgbClr val="FFFF00"/>
              </a:highlight>
              <a:latin typeface="Calibri" panose="020F050202020403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23D7ED-3CFC-5B48-A9A4-80D9423382F1}"/>
              </a:ext>
            </a:extLst>
          </p:cNvPr>
          <p:cNvSpPr txBox="1"/>
          <p:nvPr/>
        </p:nvSpPr>
        <p:spPr>
          <a:xfrm>
            <a:off x="12401491" y="8717750"/>
            <a:ext cx="534816" cy="369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794"/>
            <a:r>
              <a:rPr lang="en-US" sz="1802" dirty="0">
                <a:solidFill>
                  <a:prstClr val="black"/>
                </a:solidFill>
                <a:highlight>
                  <a:srgbClr val="FFFF00"/>
                </a:highlight>
                <a:latin typeface="Calibri" panose="020F0502020204030204"/>
              </a:rPr>
              <a:t>2&gt;1</a:t>
            </a:r>
            <a:endParaRPr lang="en-CN" sz="1802" dirty="0">
              <a:solidFill>
                <a:prstClr val="black"/>
              </a:solidFill>
              <a:highlight>
                <a:srgbClr val="FFFF00"/>
              </a:highlight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D29254-E922-4B4E-87FF-4B5395DFD738}"/>
              </a:ext>
            </a:extLst>
          </p:cNvPr>
          <p:cNvSpPr txBox="1"/>
          <p:nvPr/>
        </p:nvSpPr>
        <p:spPr>
          <a:xfrm>
            <a:off x="14623083" y="6849269"/>
            <a:ext cx="534816" cy="369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794"/>
            <a:r>
              <a:rPr lang="en-US" sz="1802" dirty="0">
                <a:solidFill>
                  <a:prstClr val="black"/>
                </a:solidFill>
                <a:highlight>
                  <a:srgbClr val="FFFF00"/>
                </a:highlight>
                <a:latin typeface="Calibri" panose="020F0502020204030204"/>
              </a:rPr>
              <a:t>1&gt;2</a:t>
            </a:r>
            <a:endParaRPr lang="en-CN" sz="1802" dirty="0">
              <a:solidFill>
                <a:prstClr val="black"/>
              </a:solidFill>
              <a:highlight>
                <a:srgbClr val="FFFF00"/>
              </a:highlight>
              <a:latin typeface="Calibri" panose="020F050202020403020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5B850C-089C-C84E-B17D-5C6F69E8E009}"/>
              </a:ext>
            </a:extLst>
          </p:cNvPr>
          <p:cNvSpPr txBox="1"/>
          <p:nvPr/>
        </p:nvSpPr>
        <p:spPr>
          <a:xfrm>
            <a:off x="13911060" y="8717750"/>
            <a:ext cx="534816" cy="369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794"/>
            <a:r>
              <a:rPr lang="en-US" sz="1802" dirty="0">
                <a:solidFill>
                  <a:prstClr val="black"/>
                </a:solidFill>
                <a:latin typeface="Calibri" panose="020F0502020204030204"/>
              </a:rPr>
              <a:t>2&gt;1</a:t>
            </a:r>
            <a:endParaRPr lang="en-CN" sz="1802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8219EC-0F71-EB48-82C5-1CB19C84A2AC}"/>
              </a:ext>
            </a:extLst>
          </p:cNvPr>
          <p:cNvSpPr txBox="1"/>
          <p:nvPr/>
        </p:nvSpPr>
        <p:spPr>
          <a:xfrm>
            <a:off x="16094701" y="6850064"/>
            <a:ext cx="534816" cy="369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794"/>
            <a:r>
              <a:rPr lang="en-US" sz="1802" dirty="0">
                <a:solidFill>
                  <a:prstClr val="black"/>
                </a:solidFill>
                <a:highlight>
                  <a:srgbClr val="FFFF00"/>
                </a:highlight>
                <a:latin typeface="Calibri" panose="020F0502020204030204"/>
              </a:rPr>
              <a:t>1&gt;2</a:t>
            </a:r>
            <a:endParaRPr lang="en-CN" sz="1802" dirty="0">
              <a:solidFill>
                <a:prstClr val="black"/>
              </a:solidFill>
              <a:highlight>
                <a:srgbClr val="FFFF00"/>
              </a:highlight>
              <a:latin typeface="Calibri" panose="020F050202020403020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EC26C1-2AA3-E043-AF5A-D69DD852CD43}"/>
              </a:ext>
            </a:extLst>
          </p:cNvPr>
          <p:cNvSpPr txBox="1"/>
          <p:nvPr/>
        </p:nvSpPr>
        <p:spPr>
          <a:xfrm>
            <a:off x="15382678" y="8718545"/>
            <a:ext cx="534816" cy="369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794"/>
            <a:r>
              <a:rPr lang="en-US" sz="1802" dirty="0">
                <a:solidFill>
                  <a:prstClr val="black"/>
                </a:solidFill>
                <a:latin typeface="Calibri" panose="020F0502020204030204"/>
              </a:rPr>
              <a:t>2&gt;1</a:t>
            </a:r>
            <a:endParaRPr lang="en-CN" sz="1802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0421899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34D8B4E-B97B-407A-82D5-AF8D89A12063}"/>
              </a:ext>
            </a:extLst>
          </p:cNvPr>
          <p:cNvSpPr txBox="1"/>
          <p:nvPr/>
        </p:nvSpPr>
        <p:spPr>
          <a:xfrm>
            <a:off x="4664201" y="220399"/>
            <a:ext cx="96803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Code available</a:t>
            </a:r>
            <a:endParaRPr lang="zh-CN" altLang="en-US" sz="4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C0DC16B-6FAE-42FA-93B1-C2D828A0CF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574" y="1184539"/>
            <a:ext cx="12293600" cy="1229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36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34D8B4E-B97B-407A-82D5-AF8D89A12063}"/>
              </a:ext>
            </a:extLst>
          </p:cNvPr>
          <p:cNvSpPr txBox="1"/>
          <p:nvPr/>
        </p:nvSpPr>
        <p:spPr>
          <a:xfrm>
            <a:off x="4664201" y="220399"/>
            <a:ext cx="96803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Code available!</a:t>
            </a:r>
          </a:p>
          <a:p>
            <a:pPr algn="ctr"/>
            <a:r>
              <a:rPr lang="en-US" altLang="zh-CN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(Sure!</a:t>
            </a:r>
            <a:r>
              <a:rPr lang="zh-CN" altLang="en-US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Definitely!)</a:t>
            </a:r>
            <a:endParaRPr lang="zh-CN" altLang="en-US" sz="4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13721ED-0A08-41B0-AB0E-42595536E6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405" y="3126497"/>
            <a:ext cx="13445877" cy="548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79197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9ED58BC-E527-459C-9205-33431CCF7022}"/>
              </a:ext>
            </a:extLst>
          </p:cNvPr>
          <p:cNvSpPr txBox="1"/>
          <p:nvPr/>
        </p:nvSpPr>
        <p:spPr>
          <a:xfrm>
            <a:off x="4664201" y="220399"/>
            <a:ext cx="96803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MATH</a:t>
            </a:r>
            <a:endParaRPr lang="zh-CN" altLang="en-US" sz="44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C76FD0F-E068-492D-BD5D-03DB8409735A}"/>
              </a:ext>
            </a:extLst>
          </p:cNvPr>
          <p:cNvSpPr/>
          <p:nvPr/>
        </p:nvSpPr>
        <p:spPr>
          <a:xfrm>
            <a:off x="7530501" y="6663809"/>
            <a:ext cx="563353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hlinkClick r:id="rId2"/>
              </a:rPr>
              <a:t>https://www.3blue1brown.com/</a:t>
            </a:r>
            <a:endParaRPr lang="en-US" altLang="zh-CN" sz="3200" dirty="0"/>
          </a:p>
          <a:p>
            <a:endParaRPr lang="zh-CN" altLang="en-US" sz="32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106A236-157E-430B-A3BC-FE1AB37D04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332" y="5868269"/>
            <a:ext cx="2028825" cy="21717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7F1A23D-9F2B-463E-886E-9029435CC9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7521" y="9533144"/>
            <a:ext cx="5155457" cy="103975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AA558AF-6B25-46CA-BF53-589C54CF89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0501" y="8960608"/>
            <a:ext cx="4644470" cy="234500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1E7C518-1C2E-4E2F-B837-F260CBAE3C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0953" y="3125638"/>
            <a:ext cx="3289584" cy="90302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44AECB7B-DA6B-4740-B267-C04E5DDB6F8B}"/>
              </a:ext>
            </a:extLst>
          </p:cNvPr>
          <p:cNvSpPr/>
          <p:nvPr/>
        </p:nvSpPr>
        <p:spPr>
          <a:xfrm>
            <a:off x="6887034" y="3242049"/>
            <a:ext cx="104597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hlinkClick r:id="rId7"/>
              </a:rPr>
              <a:t>https://ml-cheatsheet.readthedocs.io/en/latest/calculus.htm</a:t>
            </a:r>
            <a:r>
              <a:rPr lang="en-US" altLang="zh-CN" sz="3200" dirty="0">
                <a:hlinkClick r:id="rId7"/>
              </a:rPr>
              <a:t>l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05408592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F617A87-B43E-4626-9B55-CFB97759DEE4}"/>
              </a:ext>
            </a:extLst>
          </p:cNvPr>
          <p:cNvSpPr txBox="1"/>
          <p:nvPr/>
        </p:nvSpPr>
        <p:spPr>
          <a:xfrm>
            <a:off x="4664201" y="220399"/>
            <a:ext cx="96803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 to PLAY!!!</a:t>
            </a:r>
            <a:endParaRPr lang="zh-CN" altLang="en-US" sz="44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4FF3A25-18CB-4CB6-89C8-9F9362D26E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79"/>
          <a:stretch/>
        </p:blipFill>
        <p:spPr>
          <a:xfrm>
            <a:off x="5879280" y="2897095"/>
            <a:ext cx="8465267" cy="28956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5E2C2D5-89CE-43C3-8668-CF7C275E0E6A}"/>
              </a:ext>
            </a:extLst>
          </p:cNvPr>
          <p:cNvSpPr/>
          <p:nvPr/>
        </p:nvSpPr>
        <p:spPr>
          <a:xfrm>
            <a:off x="5654353" y="2067203"/>
            <a:ext cx="788100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hlinkClick r:id="rId3"/>
              </a:rPr>
              <a:t>https://github.com/PKU-NIP-Lab/BrainPy</a:t>
            </a:r>
            <a:endParaRPr lang="en-US" altLang="zh-CN" sz="3600" dirty="0"/>
          </a:p>
          <a:p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523244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AF47C34-41E2-406F-B2F4-F4A11B462AD5}"/>
              </a:ext>
            </a:extLst>
          </p:cNvPr>
          <p:cNvSpPr txBox="1"/>
          <p:nvPr/>
        </p:nvSpPr>
        <p:spPr>
          <a:xfrm>
            <a:off x="3066264" y="463796"/>
            <a:ext cx="12179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 model (Leaky Integrate-and-Fire model)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1DA3ADF-0BCF-4BFD-9CB5-33C684B563E5}"/>
              </a:ext>
            </a:extLst>
          </p:cNvPr>
          <p:cNvSpPr/>
          <p:nvPr/>
        </p:nvSpPr>
        <p:spPr>
          <a:xfrm>
            <a:off x="6534150" y="4989810"/>
            <a:ext cx="1100351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basic idea of LIF neuron was proposed in 1907 by </a:t>
            </a:r>
            <a:r>
              <a:rPr lang="en-US" altLang="zh-CN" sz="4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Louis Édouard </a:t>
            </a:r>
            <a:r>
              <a:rPr lang="en-US" altLang="zh-CN" sz="44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Lapicque</a:t>
            </a:r>
            <a:r>
              <a:rPr lang="en-US" altLang="zh-CN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altLang="zh-CN" sz="4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 before we understood the electrophysiology of a neuron.</a:t>
            </a:r>
            <a:endParaRPr lang="zh-CN" alt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AAE4EC2-FFB9-4F3B-AAD6-69464EDC6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52" y="2378869"/>
            <a:ext cx="5092224" cy="7969052"/>
          </a:xfrm>
          <a:prstGeom prst="rect">
            <a:avLst/>
          </a:prstGeom>
        </p:spPr>
      </p:pic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C5BEF79E-5B72-4866-875F-6BE91FA97F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373700"/>
              </p:ext>
            </p:extLst>
          </p:nvPr>
        </p:nvGraphicFramePr>
        <p:xfrm>
          <a:off x="5749925" y="10347921"/>
          <a:ext cx="9796463" cy="302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79" name="Equation" r:id="rId4" imgW="1358640" imgH="419040" progId="Equation.DSMT4">
                  <p:embed/>
                </p:oleObj>
              </mc:Choice>
              <mc:Fallback>
                <p:oleObj name="Equation" r:id="rId4" imgW="1358640" imgH="419040" progId="Equation.DSMT4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159D4FF7-6894-4ACE-BCAA-7B5CF2AB47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49925" y="10347921"/>
                        <a:ext cx="9796463" cy="302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6444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AF47C34-41E2-406F-B2F4-F4A11B462AD5}"/>
              </a:ext>
            </a:extLst>
          </p:cNvPr>
          <p:cNvSpPr txBox="1"/>
          <p:nvPr/>
        </p:nvSpPr>
        <p:spPr>
          <a:xfrm>
            <a:off x="3066264" y="463796"/>
            <a:ext cx="12179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 model (Leaky Integrate-and-Fire model)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A95FC4D-B744-43C6-AFF6-C64233D4FA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637453"/>
            <a:ext cx="18311813" cy="6423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875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57EDA638-0C15-446A-BD76-920130086A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1532689"/>
              </p:ext>
            </p:extLst>
          </p:nvPr>
        </p:nvGraphicFramePr>
        <p:xfrm>
          <a:off x="11346656" y="7939882"/>
          <a:ext cx="114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9" name="Equation" r:id="rId3" imgW="114120" imgH="406080" progId="Equation.DSMT4">
                  <p:embed/>
                </p:oleObj>
              </mc:Choice>
              <mc:Fallback>
                <p:oleObj name="Equation" r:id="rId3" imgW="11412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46656" y="7939882"/>
                        <a:ext cx="1143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BB9A8126-2EDA-4B14-9439-C913F07C8553}"/>
              </a:ext>
            </a:extLst>
          </p:cNvPr>
          <p:cNvSpPr txBox="1"/>
          <p:nvPr/>
        </p:nvSpPr>
        <p:spPr>
          <a:xfrm>
            <a:off x="3066264" y="463796"/>
            <a:ext cx="12179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 model (Leaky Integrate-and-Fire model)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DF15D2D5-2CAD-4FC1-9FDF-8AEE6FF81D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109010"/>
              </p:ext>
            </p:extLst>
          </p:nvPr>
        </p:nvGraphicFramePr>
        <p:xfrm>
          <a:off x="228596" y="4568066"/>
          <a:ext cx="17854613" cy="2838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" name="Equation" r:id="rId5" imgW="2476440" imgH="393480" progId="Equation.DSMT4">
                  <p:embed/>
                </p:oleObj>
              </mc:Choice>
              <mc:Fallback>
                <p:oleObj name="Equation" r:id="rId5" imgW="2476440" imgH="393480" progId="Equation.DSMT4">
                  <p:embed/>
                  <p:pic>
                    <p:nvPicPr>
                      <p:cNvPr id="22" name="对象 21">
                        <a:extLst>
                          <a:ext uri="{FF2B5EF4-FFF2-40B4-BE49-F238E27FC236}">
                            <a16:creationId xmlns:a16="http://schemas.microsoft.com/office/drawing/2014/main" id="{D173CF61-47D7-4D55-A56E-D6ADFF6C2B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596" y="4568066"/>
                        <a:ext cx="17854613" cy="2838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>
            <a:extLst>
              <a:ext uri="{FF2B5EF4-FFF2-40B4-BE49-F238E27FC236}">
                <a16:creationId xmlns:a16="http://schemas.microsoft.com/office/drawing/2014/main" id="{4F9F452C-68AA-4993-B46B-522ACE035390}"/>
              </a:ext>
            </a:extLst>
          </p:cNvPr>
          <p:cNvSpPr/>
          <p:nvPr/>
        </p:nvSpPr>
        <p:spPr>
          <a:xfrm>
            <a:off x="1733550" y="4486853"/>
            <a:ext cx="2724150" cy="329565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C6801E7-ED6C-4B93-8EC3-2D39559D7C0E}"/>
              </a:ext>
            </a:extLst>
          </p:cNvPr>
          <p:cNvSpPr txBox="1"/>
          <p:nvPr/>
        </p:nvSpPr>
        <p:spPr>
          <a:xfrm>
            <a:off x="1466064" y="8346282"/>
            <a:ext cx="42108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树突内部流动</a:t>
            </a:r>
          </a:p>
        </p:txBody>
      </p:sp>
      <p:graphicFrame>
        <p:nvGraphicFramePr>
          <p:cNvPr id="11" name="对象 10">
            <a:extLst>
              <a:ext uri="{FF2B5EF4-FFF2-40B4-BE49-F238E27FC236}">
                <a16:creationId xmlns:a16="http://schemas.microsoft.com/office/drawing/2014/main" id="{72FBA64B-FCA2-43B8-9870-39CBED99D5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867573"/>
              </p:ext>
            </p:extLst>
          </p:nvPr>
        </p:nvGraphicFramePr>
        <p:xfrm>
          <a:off x="12927806" y="9804874"/>
          <a:ext cx="4998244" cy="34298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1" name="Equation" r:id="rId7" imgW="1295280" imgH="888840" progId="Equation.DSMT4">
                  <p:embed/>
                </p:oleObj>
              </mc:Choice>
              <mc:Fallback>
                <p:oleObj name="Equation" r:id="rId7" imgW="1295280" imgH="888840" progId="Equation.DSMT4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DF15D2D5-2CAD-4FC1-9FDF-8AEE6FF81D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927806" y="9804874"/>
                        <a:ext cx="4998244" cy="34298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2422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8550</TotalTime>
  <Words>1070</Words>
  <Application>Microsoft Office PowerPoint</Application>
  <PresentationFormat>自定义</PresentationFormat>
  <Paragraphs>243</Paragraphs>
  <Slides>69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84" baseType="lpstr">
      <vt:lpstr>Avenir</vt:lpstr>
      <vt:lpstr>Avenir Book</vt:lpstr>
      <vt:lpstr>Avenir Book Oblique</vt:lpstr>
      <vt:lpstr>Avenir Light</vt:lpstr>
      <vt:lpstr>Avenir Medium</vt:lpstr>
      <vt:lpstr>CMR12</vt:lpstr>
      <vt:lpstr>等线</vt:lpstr>
      <vt:lpstr>等线 Light</vt:lpstr>
      <vt:lpstr>Arial</vt:lpstr>
      <vt:lpstr>Calibri</vt:lpstr>
      <vt:lpstr>Calibri Light</vt:lpstr>
      <vt:lpstr>Times</vt:lpstr>
      <vt:lpstr>Office 主题​​</vt:lpstr>
      <vt:lpstr>Office Theme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XinyuanYan</dc:creator>
  <cp:lastModifiedBy>XinyuanYan</cp:lastModifiedBy>
  <cp:revision>230</cp:revision>
  <dcterms:created xsi:type="dcterms:W3CDTF">2021-09-20T11:53:45Z</dcterms:created>
  <dcterms:modified xsi:type="dcterms:W3CDTF">2021-10-08T22:26:02Z</dcterms:modified>
</cp:coreProperties>
</file>